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ms-office.legacyDiagramTex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302" r:id="rId8"/>
    <p:sldId id="303" r:id="rId9"/>
    <p:sldId id="317" r:id="rId10"/>
    <p:sldId id="266" r:id="rId11"/>
    <p:sldId id="283" r:id="rId12"/>
    <p:sldId id="267" r:id="rId13"/>
    <p:sldId id="268" r:id="rId14"/>
    <p:sldId id="269" r:id="rId15"/>
    <p:sldId id="265" r:id="rId16"/>
    <p:sldId id="285" r:id="rId17"/>
    <p:sldId id="270" r:id="rId18"/>
    <p:sldId id="286" r:id="rId19"/>
    <p:sldId id="276" r:id="rId20"/>
    <p:sldId id="278" r:id="rId21"/>
    <p:sldId id="287" r:id="rId22"/>
    <p:sldId id="288" r:id="rId23"/>
    <p:sldId id="316" r:id="rId24"/>
    <p:sldId id="290" r:id="rId25"/>
    <p:sldId id="291" r:id="rId26"/>
    <p:sldId id="292" r:id="rId27"/>
    <p:sldId id="294" r:id="rId28"/>
    <p:sldId id="301" r:id="rId29"/>
    <p:sldId id="304" r:id="rId30"/>
    <p:sldId id="305" r:id="rId31"/>
    <p:sldId id="306" r:id="rId32"/>
    <p:sldId id="307" r:id="rId33"/>
    <p:sldId id="308" r:id="rId34"/>
    <p:sldId id="309" r:id="rId35"/>
    <p:sldId id="310" r:id="rId36"/>
    <p:sldId id="311" r:id="rId37"/>
    <p:sldId id="312" r:id="rId38"/>
    <p:sldId id="313" r:id="rId39"/>
    <p:sldId id="314" r:id="rId40"/>
    <p:sldId id="315" r:id="rId41"/>
    <p:sldId id="318" r:id="rId4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microsoft.com/office/2006/relationships/legacyDocTextInfo" Target="legacyDocTextInfo.bin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31D128-11A6-4740-960F-87A45432B25F}" type="doc">
      <dgm:prSet loTypeId="urn:microsoft.com/office/officeart/2005/8/layout/equation2" loCatId="relationship" qsTypeId="urn:microsoft.com/office/officeart/2005/8/quickstyle/3d1" qsCatId="3D" csTypeId="urn:microsoft.com/office/officeart/2005/8/colors/colorful3" csCatId="colorful" phldr="1"/>
      <dgm:spPr/>
    </dgm:pt>
    <dgm:pt modelId="{D276A5BD-3345-4855-B0F8-B2490B313B60}">
      <dgm:prSet phldrT="[Текст]"/>
      <dgm:spPr>
        <a:gradFill rotWithShape="0">
          <a:gsLst>
            <a:gs pos="0">
              <a:srgbClr val="00B050"/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r>
            <a:rPr lang="ru-RU" b="1" dirty="0" smtClean="0">
              <a:solidFill>
                <a:schemeClr val="accent4">
                  <a:lumMod val="95000"/>
                  <a:lumOff val="5000"/>
                </a:schemeClr>
              </a:solidFill>
            </a:rPr>
            <a:t>Глагол-</a:t>
          </a:r>
        </a:p>
        <a:p>
          <a:r>
            <a:rPr lang="ru-RU" b="1" dirty="0" smtClean="0">
              <a:solidFill>
                <a:schemeClr val="accent4">
                  <a:lumMod val="95000"/>
                  <a:lumOff val="5000"/>
                </a:schemeClr>
              </a:solidFill>
            </a:rPr>
            <a:t>связка</a:t>
          </a:r>
          <a:endParaRPr lang="ru-RU" b="1" dirty="0">
            <a:solidFill>
              <a:schemeClr val="accent4">
                <a:lumMod val="95000"/>
                <a:lumOff val="5000"/>
              </a:schemeClr>
            </a:solidFill>
          </a:endParaRPr>
        </a:p>
      </dgm:t>
    </dgm:pt>
    <dgm:pt modelId="{2511CED4-3F32-4D0B-8B43-7012DB598A48}" type="parTrans" cxnId="{D1889247-BC7C-4157-8AEB-21221DEA99EE}">
      <dgm:prSet/>
      <dgm:spPr/>
      <dgm:t>
        <a:bodyPr/>
        <a:lstStyle/>
        <a:p>
          <a:endParaRPr lang="ru-RU"/>
        </a:p>
      </dgm:t>
    </dgm:pt>
    <dgm:pt modelId="{6E8D8DDD-05BC-4752-BA56-397BD0485783}" type="sibTrans" cxnId="{D1889247-BC7C-4157-8AEB-21221DEA99EE}">
      <dgm:prSet/>
      <dgm:spPr/>
      <dgm:t>
        <a:bodyPr/>
        <a:lstStyle/>
        <a:p>
          <a:endParaRPr lang="ru-RU"/>
        </a:p>
      </dgm:t>
    </dgm:pt>
    <dgm:pt modelId="{21079BCA-D41A-4A4D-BD2D-458A497171BC}">
      <dgm:prSet phldrT="[Текст]"/>
      <dgm:spPr/>
      <dgm:t>
        <a:bodyPr/>
        <a:lstStyle/>
        <a:p>
          <a:r>
            <a:rPr lang="ru-RU" dirty="0" smtClean="0"/>
            <a:t>Именная часть</a:t>
          </a:r>
          <a:endParaRPr lang="ru-RU" dirty="0"/>
        </a:p>
      </dgm:t>
    </dgm:pt>
    <dgm:pt modelId="{1EEAEF58-40BD-4098-8F84-3F6CCF5B13D9}" type="parTrans" cxnId="{5E3EB66C-B4B5-4B26-B834-8F5D96A3011F}">
      <dgm:prSet/>
      <dgm:spPr/>
      <dgm:t>
        <a:bodyPr/>
        <a:lstStyle/>
        <a:p>
          <a:endParaRPr lang="ru-RU"/>
        </a:p>
      </dgm:t>
    </dgm:pt>
    <dgm:pt modelId="{4EB55077-70BB-4843-A190-FF6708788C36}" type="sibTrans" cxnId="{5E3EB66C-B4B5-4B26-B834-8F5D96A3011F}">
      <dgm:prSet/>
      <dgm:spPr/>
      <dgm:t>
        <a:bodyPr/>
        <a:lstStyle/>
        <a:p>
          <a:endParaRPr lang="ru-RU"/>
        </a:p>
      </dgm:t>
    </dgm:pt>
    <dgm:pt modelId="{E9A5E7AF-3673-4FF7-9FC2-9DA890FE08FA}">
      <dgm:prSet phldrT="[Текст]"/>
      <dgm:spPr>
        <a:gradFill rotWithShape="0">
          <a:gsLst>
            <a:gs pos="0">
              <a:srgbClr val="FF0000"/>
            </a:gs>
            <a:gs pos="80000">
              <a:schemeClr val="accent3">
                <a:hueOff val="-3600000"/>
                <a:satOff val="-100000"/>
                <a:lumOff val="-96667"/>
                <a:alphaOff val="0"/>
                <a:shade val="93000"/>
                <a:satMod val="130000"/>
              </a:schemeClr>
            </a:gs>
            <a:gs pos="100000">
              <a:schemeClr val="accent3">
                <a:hueOff val="-3600000"/>
                <a:satOff val="-100000"/>
                <a:lumOff val="-96667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r>
            <a:rPr lang="ru-RU" dirty="0" smtClean="0"/>
            <a:t>Составное </a:t>
          </a:r>
        </a:p>
        <a:p>
          <a:r>
            <a:rPr lang="ru-RU" dirty="0" smtClean="0"/>
            <a:t>именное</a:t>
          </a:r>
        </a:p>
        <a:p>
          <a:r>
            <a:rPr lang="ru-RU" dirty="0" smtClean="0"/>
            <a:t>сказуемое</a:t>
          </a:r>
        </a:p>
        <a:p>
          <a:endParaRPr lang="ru-RU" dirty="0"/>
        </a:p>
      </dgm:t>
    </dgm:pt>
    <dgm:pt modelId="{77C3E389-276F-404C-AE6C-99ACC265341F}" type="parTrans" cxnId="{B22F5605-18A1-48B2-A6B1-7CE196B56185}">
      <dgm:prSet/>
      <dgm:spPr/>
      <dgm:t>
        <a:bodyPr/>
        <a:lstStyle/>
        <a:p>
          <a:endParaRPr lang="ru-RU"/>
        </a:p>
      </dgm:t>
    </dgm:pt>
    <dgm:pt modelId="{EE1ADDF6-34E9-41B4-99B6-30FCE34A60CA}" type="sibTrans" cxnId="{B22F5605-18A1-48B2-A6B1-7CE196B56185}">
      <dgm:prSet/>
      <dgm:spPr/>
      <dgm:t>
        <a:bodyPr/>
        <a:lstStyle/>
        <a:p>
          <a:endParaRPr lang="ru-RU"/>
        </a:p>
      </dgm:t>
    </dgm:pt>
    <dgm:pt modelId="{9A351632-F0D8-47D7-972F-E33FDC30336D}" type="pres">
      <dgm:prSet presAssocID="{4731D128-11A6-4740-960F-87A45432B25F}" presName="Name0" presStyleCnt="0">
        <dgm:presLayoutVars>
          <dgm:dir/>
          <dgm:resizeHandles val="exact"/>
        </dgm:presLayoutVars>
      </dgm:prSet>
      <dgm:spPr/>
    </dgm:pt>
    <dgm:pt modelId="{354E6280-C914-4559-81F6-D7BF36C61559}" type="pres">
      <dgm:prSet presAssocID="{4731D128-11A6-4740-960F-87A45432B25F}" presName="vNodes" presStyleCnt="0"/>
      <dgm:spPr/>
    </dgm:pt>
    <dgm:pt modelId="{F7E5137E-BF4E-4174-BD62-1330AD16B1D3}" type="pres">
      <dgm:prSet presAssocID="{D276A5BD-3345-4855-B0F8-B2490B313B6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721573-81D3-411D-81C1-2D9C7241A810}" type="pres">
      <dgm:prSet presAssocID="{6E8D8DDD-05BC-4752-BA56-397BD0485783}" presName="spacerT" presStyleCnt="0"/>
      <dgm:spPr/>
    </dgm:pt>
    <dgm:pt modelId="{5F2C3A45-4B0B-4DB7-9DE5-439493329531}" type="pres">
      <dgm:prSet presAssocID="{6E8D8DDD-05BC-4752-BA56-397BD0485783}" presName="sibTrans" presStyleLbl="sibTrans2D1" presStyleIdx="0" presStyleCnt="2"/>
      <dgm:spPr/>
      <dgm:t>
        <a:bodyPr/>
        <a:lstStyle/>
        <a:p>
          <a:endParaRPr lang="ru-RU"/>
        </a:p>
      </dgm:t>
    </dgm:pt>
    <dgm:pt modelId="{CA2F12CA-B37A-4D4A-BB02-5308D282F3EB}" type="pres">
      <dgm:prSet presAssocID="{6E8D8DDD-05BC-4752-BA56-397BD0485783}" presName="spacerB" presStyleCnt="0"/>
      <dgm:spPr/>
    </dgm:pt>
    <dgm:pt modelId="{F6000BE0-2697-44D2-8733-011C9E8B4FBC}" type="pres">
      <dgm:prSet presAssocID="{21079BCA-D41A-4A4D-BD2D-458A497171B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926307-FC8A-45D9-BDC2-08C69E340089}" type="pres">
      <dgm:prSet presAssocID="{4731D128-11A6-4740-960F-87A45432B25F}" presName="sibTransLast" presStyleLbl="sibTrans2D1" presStyleIdx="1" presStyleCnt="2"/>
      <dgm:spPr/>
      <dgm:t>
        <a:bodyPr/>
        <a:lstStyle/>
        <a:p>
          <a:endParaRPr lang="ru-RU"/>
        </a:p>
      </dgm:t>
    </dgm:pt>
    <dgm:pt modelId="{D83E560E-C6A9-4A12-AD62-312F1AB4F21E}" type="pres">
      <dgm:prSet presAssocID="{4731D128-11A6-4740-960F-87A45432B25F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FDB2D54B-8A39-42A9-B7C5-941F93819860}" type="pres">
      <dgm:prSet presAssocID="{4731D128-11A6-4740-960F-87A45432B25F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E3EB66C-B4B5-4B26-B834-8F5D96A3011F}" srcId="{4731D128-11A6-4740-960F-87A45432B25F}" destId="{21079BCA-D41A-4A4D-BD2D-458A497171BC}" srcOrd="1" destOrd="0" parTransId="{1EEAEF58-40BD-4098-8F84-3F6CCF5B13D9}" sibTransId="{4EB55077-70BB-4843-A190-FF6708788C36}"/>
    <dgm:cxn modelId="{FB803525-9954-47F2-8892-89E3E76573DE}" type="presOf" srcId="{D276A5BD-3345-4855-B0F8-B2490B313B60}" destId="{F7E5137E-BF4E-4174-BD62-1330AD16B1D3}" srcOrd="0" destOrd="0" presId="urn:microsoft.com/office/officeart/2005/8/layout/equation2"/>
    <dgm:cxn modelId="{E71D6655-9D98-4598-841C-4B1F89DA1589}" type="presOf" srcId="{4731D128-11A6-4740-960F-87A45432B25F}" destId="{9A351632-F0D8-47D7-972F-E33FDC30336D}" srcOrd="0" destOrd="0" presId="urn:microsoft.com/office/officeart/2005/8/layout/equation2"/>
    <dgm:cxn modelId="{8360E800-5973-4B94-8713-2D4D90C2239E}" type="presOf" srcId="{E9A5E7AF-3673-4FF7-9FC2-9DA890FE08FA}" destId="{FDB2D54B-8A39-42A9-B7C5-941F93819860}" srcOrd="0" destOrd="0" presId="urn:microsoft.com/office/officeart/2005/8/layout/equation2"/>
    <dgm:cxn modelId="{059CAFE4-DBE3-4C44-88C6-C590BACACAD6}" type="presOf" srcId="{21079BCA-D41A-4A4D-BD2D-458A497171BC}" destId="{F6000BE0-2697-44D2-8733-011C9E8B4FBC}" srcOrd="0" destOrd="0" presId="urn:microsoft.com/office/officeart/2005/8/layout/equation2"/>
    <dgm:cxn modelId="{D1889247-BC7C-4157-8AEB-21221DEA99EE}" srcId="{4731D128-11A6-4740-960F-87A45432B25F}" destId="{D276A5BD-3345-4855-B0F8-B2490B313B60}" srcOrd="0" destOrd="0" parTransId="{2511CED4-3F32-4D0B-8B43-7012DB598A48}" sibTransId="{6E8D8DDD-05BC-4752-BA56-397BD0485783}"/>
    <dgm:cxn modelId="{7E05ECFE-12E0-49A1-9886-DA0203288393}" type="presOf" srcId="{4EB55077-70BB-4843-A190-FF6708788C36}" destId="{D83E560E-C6A9-4A12-AD62-312F1AB4F21E}" srcOrd="1" destOrd="0" presId="urn:microsoft.com/office/officeart/2005/8/layout/equation2"/>
    <dgm:cxn modelId="{B22F5605-18A1-48B2-A6B1-7CE196B56185}" srcId="{4731D128-11A6-4740-960F-87A45432B25F}" destId="{E9A5E7AF-3673-4FF7-9FC2-9DA890FE08FA}" srcOrd="2" destOrd="0" parTransId="{77C3E389-276F-404C-AE6C-99ACC265341F}" sibTransId="{EE1ADDF6-34E9-41B4-99B6-30FCE34A60CA}"/>
    <dgm:cxn modelId="{782506DE-7D7D-4F2A-A065-63643FF18D5D}" type="presOf" srcId="{4EB55077-70BB-4843-A190-FF6708788C36}" destId="{48926307-FC8A-45D9-BDC2-08C69E340089}" srcOrd="0" destOrd="0" presId="urn:microsoft.com/office/officeart/2005/8/layout/equation2"/>
    <dgm:cxn modelId="{04B1F025-6C1E-4124-89E5-F74FB3E07630}" type="presOf" srcId="{6E8D8DDD-05BC-4752-BA56-397BD0485783}" destId="{5F2C3A45-4B0B-4DB7-9DE5-439493329531}" srcOrd="0" destOrd="0" presId="urn:microsoft.com/office/officeart/2005/8/layout/equation2"/>
    <dgm:cxn modelId="{6733DC72-14B3-4248-BBEB-755A5C185975}" type="presParOf" srcId="{9A351632-F0D8-47D7-972F-E33FDC30336D}" destId="{354E6280-C914-4559-81F6-D7BF36C61559}" srcOrd="0" destOrd="0" presId="urn:microsoft.com/office/officeart/2005/8/layout/equation2"/>
    <dgm:cxn modelId="{666FF6BF-3FB0-43A4-B8F0-725B3E373E5C}" type="presParOf" srcId="{354E6280-C914-4559-81F6-D7BF36C61559}" destId="{F7E5137E-BF4E-4174-BD62-1330AD16B1D3}" srcOrd="0" destOrd="0" presId="urn:microsoft.com/office/officeart/2005/8/layout/equation2"/>
    <dgm:cxn modelId="{48040123-A2E6-4C78-A3E2-9E2D8657E43D}" type="presParOf" srcId="{354E6280-C914-4559-81F6-D7BF36C61559}" destId="{5E721573-81D3-411D-81C1-2D9C7241A810}" srcOrd="1" destOrd="0" presId="urn:microsoft.com/office/officeart/2005/8/layout/equation2"/>
    <dgm:cxn modelId="{D013D5A1-C269-4A72-96E3-70BDF081849C}" type="presParOf" srcId="{354E6280-C914-4559-81F6-D7BF36C61559}" destId="{5F2C3A45-4B0B-4DB7-9DE5-439493329531}" srcOrd="2" destOrd="0" presId="urn:microsoft.com/office/officeart/2005/8/layout/equation2"/>
    <dgm:cxn modelId="{0BA0633C-C95C-4AD5-9C0A-5401260561DB}" type="presParOf" srcId="{354E6280-C914-4559-81F6-D7BF36C61559}" destId="{CA2F12CA-B37A-4D4A-BB02-5308D282F3EB}" srcOrd="3" destOrd="0" presId="urn:microsoft.com/office/officeart/2005/8/layout/equation2"/>
    <dgm:cxn modelId="{D2E352BF-F4AA-414E-99EF-6CD15C653D04}" type="presParOf" srcId="{354E6280-C914-4559-81F6-D7BF36C61559}" destId="{F6000BE0-2697-44D2-8733-011C9E8B4FBC}" srcOrd="4" destOrd="0" presId="urn:microsoft.com/office/officeart/2005/8/layout/equation2"/>
    <dgm:cxn modelId="{376CB5B3-AF2D-42BF-BD88-1484039B4F7E}" type="presParOf" srcId="{9A351632-F0D8-47D7-972F-E33FDC30336D}" destId="{48926307-FC8A-45D9-BDC2-08C69E340089}" srcOrd="1" destOrd="0" presId="urn:microsoft.com/office/officeart/2005/8/layout/equation2"/>
    <dgm:cxn modelId="{AA68F72F-4361-4BA9-915A-E9DC90360F4C}" type="presParOf" srcId="{48926307-FC8A-45D9-BDC2-08C69E340089}" destId="{D83E560E-C6A9-4A12-AD62-312F1AB4F21E}" srcOrd="0" destOrd="0" presId="urn:microsoft.com/office/officeart/2005/8/layout/equation2"/>
    <dgm:cxn modelId="{FE9D300A-BB89-4DE8-9BF2-E4D1492F13EA}" type="presParOf" srcId="{9A351632-F0D8-47D7-972F-E33FDC30336D}" destId="{FDB2D54B-8A39-42A9-B7C5-941F93819860}" srcOrd="2" destOrd="0" presId="urn:microsoft.com/office/officeart/2005/8/layout/equati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7E5137E-BF4E-4174-BD62-1330AD16B1D3}">
      <dsp:nvSpPr>
        <dsp:cNvPr id="0" name=""/>
        <dsp:cNvSpPr/>
      </dsp:nvSpPr>
      <dsp:spPr>
        <a:xfrm>
          <a:off x="1145634" y="1137"/>
          <a:ext cx="1649536" cy="1649536"/>
        </a:xfrm>
        <a:prstGeom prst="ellipse">
          <a:avLst/>
        </a:prstGeom>
        <a:gradFill rotWithShape="0">
          <a:gsLst>
            <a:gs pos="0">
              <a:srgbClr val="00B050"/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solidFill>
                <a:schemeClr val="accent4">
                  <a:lumMod val="95000"/>
                  <a:lumOff val="5000"/>
                </a:schemeClr>
              </a:solidFill>
            </a:rPr>
            <a:t>Глагол-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solidFill>
                <a:schemeClr val="accent4">
                  <a:lumMod val="95000"/>
                  <a:lumOff val="5000"/>
                </a:schemeClr>
              </a:solidFill>
            </a:rPr>
            <a:t>связка</a:t>
          </a:r>
          <a:endParaRPr lang="ru-RU" sz="2100" b="1" kern="1200" dirty="0">
            <a:solidFill>
              <a:schemeClr val="accent4">
                <a:lumMod val="95000"/>
                <a:lumOff val="5000"/>
              </a:schemeClr>
            </a:solidFill>
          </a:endParaRPr>
        </a:p>
      </dsp:txBody>
      <dsp:txXfrm>
        <a:off x="1145634" y="1137"/>
        <a:ext cx="1649536" cy="1649536"/>
      </dsp:txXfrm>
    </dsp:sp>
    <dsp:sp modelId="{5F2C3A45-4B0B-4DB7-9DE5-439493329531}">
      <dsp:nvSpPr>
        <dsp:cNvPr id="0" name=""/>
        <dsp:cNvSpPr/>
      </dsp:nvSpPr>
      <dsp:spPr>
        <a:xfrm>
          <a:off x="1492036" y="1784615"/>
          <a:ext cx="956731" cy="956731"/>
        </a:xfrm>
        <a:prstGeom prst="mathPlus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>
        <a:off x="1492036" y="1784615"/>
        <a:ext cx="956731" cy="956731"/>
      </dsp:txXfrm>
    </dsp:sp>
    <dsp:sp modelId="{F6000BE0-2697-44D2-8733-011C9E8B4FBC}">
      <dsp:nvSpPr>
        <dsp:cNvPr id="0" name=""/>
        <dsp:cNvSpPr/>
      </dsp:nvSpPr>
      <dsp:spPr>
        <a:xfrm>
          <a:off x="1145634" y="2875289"/>
          <a:ext cx="1649536" cy="1649536"/>
        </a:xfrm>
        <a:prstGeom prst="ellipse">
          <a:avLst/>
        </a:prstGeom>
        <a:gradFill rotWithShape="0">
          <a:gsLst>
            <a:gs pos="0">
              <a:schemeClr val="accent3">
                <a:hueOff val="-1800000"/>
                <a:satOff val="-50000"/>
                <a:lumOff val="-48333"/>
                <a:alphaOff val="0"/>
                <a:shade val="51000"/>
                <a:satMod val="130000"/>
              </a:schemeClr>
            </a:gs>
            <a:gs pos="80000">
              <a:schemeClr val="accent3">
                <a:hueOff val="-1800000"/>
                <a:satOff val="-50000"/>
                <a:lumOff val="-48333"/>
                <a:alphaOff val="0"/>
                <a:shade val="93000"/>
                <a:satMod val="130000"/>
              </a:schemeClr>
            </a:gs>
            <a:gs pos="100000">
              <a:schemeClr val="accent3">
                <a:hueOff val="-1800000"/>
                <a:satOff val="-50000"/>
                <a:lumOff val="-4833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Именная часть</a:t>
          </a:r>
          <a:endParaRPr lang="ru-RU" sz="2100" kern="1200" dirty="0"/>
        </a:p>
      </dsp:txBody>
      <dsp:txXfrm>
        <a:off x="1145634" y="2875289"/>
        <a:ext cx="1649536" cy="1649536"/>
      </dsp:txXfrm>
    </dsp:sp>
    <dsp:sp modelId="{48926307-FC8A-45D9-BDC2-08C69E340089}">
      <dsp:nvSpPr>
        <dsp:cNvPr id="0" name=""/>
        <dsp:cNvSpPr/>
      </dsp:nvSpPr>
      <dsp:spPr>
        <a:xfrm>
          <a:off x="3042601" y="1956167"/>
          <a:ext cx="524552" cy="61362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-3600000"/>
                <a:satOff val="-100000"/>
                <a:lumOff val="-96667"/>
                <a:alphaOff val="0"/>
                <a:shade val="51000"/>
                <a:satMod val="130000"/>
              </a:schemeClr>
            </a:gs>
            <a:gs pos="80000">
              <a:schemeClr val="accent3">
                <a:hueOff val="-3600000"/>
                <a:satOff val="-100000"/>
                <a:lumOff val="-96667"/>
                <a:alphaOff val="0"/>
                <a:shade val="93000"/>
                <a:satMod val="130000"/>
              </a:schemeClr>
            </a:gs>
            <a:gs pos="100000">
              <a:schemeClr val="accent3">
                <a:hueOff val="-3600000"/>
                <a:satOff val="-100000"/>
                <a:lumOff val="-9666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>
        <a:off x="3042601" y="1956167"/>
        <a:ext cx="524552" cy="613627"/>
      </dsp:txXfrm>
    </dsp:sp>
    <dsp:sp modelId="{FDB2D54B-8A39-42A9-B7C5-941F93819860}">
      <dsp:nvSpPr>
        <dsp:cNvPr id="0" name=""/>
        <dsp:cNvSpPr/>
      </dsp:nvSpPr>
      <dsp:spPr>
        <a:xfrm>
          <a:off x="3784892" y="613444"/>
          <a:ext cx="3299073" cy="3299073"/>
        </a:xfrm>
        <a:prstGeom prst="ellipse">
          <a:avLst/>
        </a:prstGeom>
        <a:gradFill rotWithShape="0">
          <a:gsLst>
            <a:gs pos="0">
              <a:srgbClr val="FF0000"/>
            </a:gs>
            <a:gs pos="80000">
              <a:schemeClr val="accent3">
                <a:hueOff val="-3600000"/>
                <a:satOff val="-100000"/>
                <a:lumOff val="-96667"/>
                <a:alphaOff val="0"/>
                <a:shade val="93000"/>
                <a:satMod val="130000"/>
              </a:schemeClr>
            </a:gs>
            <a:gs pos="100000">
              <a:schemeClr val="accent3">
                <a:hueOff val="-3600000"/>
                <a:satOff val="-100000"/>
                <a:lumOff val="-9666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Составное </a:t>
          </a:r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именное</a:t>
          </a:r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сказуемое</a:t>
          </a:r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300" kern="1200" dirty="0"/>
        </a:p>
      </dsp:txBody>
      <dsp:txXfrm>
        <a:off x="3784892" y="613444"/>
        <a:ext cx="3299073" cy="32990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12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5124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5125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5126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5127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128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5129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5130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513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dt" sz="half" idx="2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4DA5F2B-14FE-445D-A38E-25BF6E37FC4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53F735-A476-4566-93B1-5E18ECC948F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4D19C3-E174-4B7C-8A55-67C72152461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0A21668-6BBA-4C53-A71F-548A61403FC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2E2ABF-80CF-455C-936F-96FEC7F1C22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07F9E0-9BDE-4B31-A4A7-61EF56F2085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73FBF1-B4C8-4AFA-A2DF-462F520F171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5565B2-5A0E-4431-AFA7-D13FFA3889B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BB2D6C-92C0-4A32-BA07-14D2D2B40E2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8328E6-EA71-4834-B9E7-A5F67242F21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1B8EA6-6613-49C5-826A-B92F9115212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1EB2E2-5D31-4104-B84C-F1BCF8CA65D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409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4100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4101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4102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410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ru-RU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ru-RU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E3B86AB2-6031-413D-8C0D-B00A1202A16B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4000" b="1" dirty="0" smtClean="0"/>
              <a:t>Способы выражения сказуемого. </a:t>
            </a:r>
            <a:endParaRPr lang="ru-RU" sz="4000" b="1" dirty="0"/>
          </a:p>
        </p:txBody>
      </p:sp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800"/>
              <a:t>Чем может быть выражен глагол-связка?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00200"/>
            <a:ext cx="8281987" cy="499745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ru-RU" dirty="0"/>
              <a:t>1.Глаголом </a:t>
            </a:r>
            <a:r>
              <a:rPr lang="ru-RU" dirty="0">
                <a:solidFill>
                  <a:schemeClr val="hlink"/>
                </a:solidFill>
              </a:rPr>
              <a:t>БЫТЬ</a:t>
            </a:r>
            <a:r>
              <a:rPr lang="ru-RU" dirty="0"/>
              <a:t> (только в прошедшем и 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ru-RU" dirty="0"/>
              <a:t>будущем временах).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ru-RU" dirty="0"/>
          </a:p>
          <a:p>
            <a:pPr marL="533400" indent="-533400">
              <a:lnSpc>
                <a:spcPct val="90000"/>
              </a:lnSpc>
            </a:pPr>
            <a:r>
              <a:rPr lang="ru-RU" i="1" dirty="0"/>
              <a:t>Через два дня мы </a:t>
            </a:r>
            <a:r>
              <a:rPr lang="ru-RU" b="1" i="1" dirty="0"/>
              <a:t>были</a:t>
            </a:r>
            <a:r>
              <a:rPr lang="ru-RU" i="1" dirty="0"/>
              <a:t> уже </a:t>
            </a:r>
            <a:r>
              <a:rPr lang="ru-RU" b="1" i="1" dirty="0"/>
              <a:t>друзьями</a:t>
            </a:r>
            <a:r>
              <a:rPr lang="ru-RU" b="1" i="1" dirty="0" smtClean="0"/>
              <a:t>.</a:t>
            </a:r>
          </a:p>
          <a:p>
            <a:pPr marL="533400" indent="-533400">
              <a:lnSpc>
                <a:spcPct val="90000"/>
              </a:lnSpc>
            </a:pPr>
            <a:endParaRPr lang="ru-RU" b="1" i="1" dirty="0" smtClean="0"/>
          </a:p>
          <a:p>
            <a:pPr marL="533400" indent="-533400">
              <a:lnSpc>
                <a:spcPct val="90000"/>
              </a:lnSpc>
            </a:pPr>
            <a:r>
              <a:rPr lang="ru-RU" i="1" dirty="0" smtClean="0"/>
              <a:t>Завтра мы </a:t>
            </a:r>
            <a:r>
              <a:rPr lang="ru-RU" b="1" i="1" dirty="0" smtClean="0"/>
              <a:t>будем играть </a:t>
            </a:r>
            <a:r>
              <a:rPr lang="ru-RU" i="1" dirty="0" smtClean="0"/>
              <a:t>спектакль</a:t>
            </a:r>
            <a:r>
              <a:rPr lang="ru-RU" b="1" i="1" dirty="0" smtClean="0"/>
              <a:t>.</a:t>
            </a:r>
            <a:endParaRPr lang="ru-RU" b="1" i="1" dirty="0"/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ru-RU" i="1" dirty="0"/>
          </a:p>
          <a:p>
            <a:pPr marL="533400" indent="-533400">
              <a:lnSpc>
                <a:spcPct val="90000"/>
              </a:lnSpc>
            </a:pPr>
            <a:endParaRPr lang="ru-RU" i="1" dirty="0"/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072198" y="3000372"/>
            <a:ext cx="1714512" cy="42862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357686" y="4000504"/>
            <a:ext cx="1428760" cy="42862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buNone/>
            </a:pPr>
            <a:r>
              <a:rPr lang="ru-RU" b="1" dirty="0" smtClean="0">
                <a:solidFill>
                  <a:schemeClr val="hlink"/>
                </a:solidFill>
              </a:rPr>
              <a:t>Примечание1.</a:t>
            </a:r>
            <a:r>
              <a:rPr lang="ru-RU" dirty="0" smtClean="0"/>
              <a:t> В настоящем времени связка</a:t>
            </a:r>
            <a:r>
              <a:rPr lang="ru-RU" dirty="0" smtClean="0">
                <a:solidFill>
                  <a:schemeClr val="hlink"/>
                </a:solidFill>
              </a:rPr>
              <a:t> 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ru-RU" dirty="0" smtClean="0">
                <a:solidFill>
                  <a:schemeClr val="hlink"/>
                </a:solidFill>
              </a:rPr>
              <a:t>нулевая</a:t>
            </a:r>
            <a:r>
              <a:rPr lang="ru-RU" dirty="0" smtClean="0"/>
              <a:t>.</a:t>
            </a:r>
          </a:p>
          <a:p>
            <a:pPr marL="533400" indent="-533400">
              <a:lnSpc>
                <a:spcPct val="90000"/>
              </a:lnSpc>
              <a:buNone/>
            </a:pPr>
            <a:endParaRPr lang="ru-RU" b="1" i="1" dirty="0" smtClean="0"/>
          </a:p>
          <a:p>
            <a:pPr marL="533400" indent="-533400">
              <a:lnSpc>
                <a:spcPct val="90000"/>
              </a:lnSpc>
            </a:pPr>
            <a:r>
              <a:rPr lang="ru-RU" i="1" dirty="0" smtClean="0"/>
              <a:t>Я </a:t>
            </a:r>
            <a:r>
              <a:rPr lang="ru-RU" b="1" i="1" dirty="0" smtClean="0"/>
              <a:t>свободный человек. </a:t>
            </a:r>
            <a:r>
              <a:rPr lang="ru-RU" i="1" dirty="0" smtClean="0"/>
              <a:t>(нулевая связка)</a:t>
            </a:r>
          </a:p>
          <a:p>
            <a:pPr marL="533400" indent="-533400">
              <a:lnSpc>
                <a:spcPct val="90000"/>
              </a:lnSpc>
              <a:buNone/>
            </a:pPr>
            <a:endParaRPr lang="ru-RU" i="1" dirty="0" smtClean="0"/>
          </a:p>
          <a:p>
            <a:pPr marL="533400" indent="-533400">
              <a:lnSpc>
                <a:spcPct val="90000"/>
              </a:lnSpc>
              <a:buNone/>
            </a:pPr>
            <a:r>
              <a:rPr lang="ru-RU" b="1" dirty="0" smtClean="0">
                <a:solidFill>
                  <a:schemeClr val="hlink"/>
                </a:solidFill>
              </a:rPr>
              <a:t>Примечание 2. </a:t>
            </a:r>
            <a:r>
              <a:rPr lang="ru-RU" dirty="0" smtClean="0"/>
              <a:t>Связка </a:t>
            </a:r>
            <a:r>
              <a:rPr lang="ru-RU" dirty="0" smtClean="0">
                <a:solidFill>
                  <a:schemeClr val="hlink"/>
                </a:solidFill>
              </a:rPr>
              <a:t>ЕСТЬ </a:t>
            </a:r>
            <a:r>
              <a:rPr lang="ru-RU" dirty="0" smtClean="0"/>
              <a:t>настоящего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ru-RU" dirty="0" smtClean="0"/>
              <a:t>времени употребляются редко.</a:t>
            </a:r>
          </a:p>
          <a:p>
            <a:pPr marL="533400" indent="-533400">
              <a:lnSpc>
                <a:spcPct val="90000"/>
              </a:lnSpc>
            </a:pPr>
            <a:r>
              <a:rPr lang="ru-RU" i="1" dirty="0" smtClean="0"/>
              <a:t>Неясность слова </a:t>
            </a:r>
            <a:r>
              <a:rPr lang="ru-RU" b="1" i="1" dirty="0" smtClean="0"/>
              <a:t>есть признак</a:t>
            </a:r>
            <a:r>
              <a:rPr lang="ru-RU" i="1" dirty="0" smtClean="0"/>
              <a:t> неясности мысли.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800"/>
              <a:t>Чем может быть выражен глагол-связка? </a:t>
            </a:r>
            <a:r>
              <a:rPr lang="ru-RU" sz="2400"/>
              <a:t>(продолжение)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b="1">
                <a:solidFill>
                  <a:schemeClr val="hlink"/>
                </a:solidFill>
              </a:rPr>
              <a:t>Примечание 3. </a:t>
            </a:r>
            <a:r>
              <a:rPr lang="ru-RU"/>
              <a:t>Иногда при нулевой связке </a:t>
            </a:r>
          </a:p>
          <a:p>
            <a:pPr>
              <a:buFont typeface="Wingdings" pitchFamily="2" charset="2"/>
              <a:buNone/>
            </a:pPr>
            <a:r>
              <a:rPr lang="ru-RU"/>
              <a:t>употребляются слова </a:t>
            </a:r>
            <a:r>
              <a:rPr lang="ru-RU">
                <a:solidFill>
                  <a:schemeClr val="hlink"/>
                </a:solidFill>
              </a:rPr>
              <a:t>ВОТ, ЭТО</a:t>
            </a:r>
            <a:r>
              <a:rPr lang="ru-RU"/>
              <a:t>, а также </a:t>
            </a:r>
          </a:p>
          <a:p>
            <a:pPr>
              <a:buFont typeface="Wingdings" pitchFamily="2" charset="2"/>
              <a:buNone/>
            </a:pPr>
            <a:r>
              <a:rPr lang="ru-RU"/>
              <a:t>сравнительные союзы </a:t>
            </a:r>
            <a:r>
              <a:rPr lang="ru-RU">
                <a:solidFill>
                  <a:schemeClr val="hlink"/>
                </a:solidFill>
              </a:rPr>
              <a:t>КАК, КАК БУДТО, </a:t>
            </a:r>
          </a:p>
          <a:p>
            <a:pPr>
              <a:buFont typeface="Wingdings" pitchFamily="2" charset="2"/>
              <a:buNone/>
            </a:pPr>
            <a:r>
              <a:rPr lang="ru-RU">
                <a:solidFill>
                  <a:schemeClr val="hlink"/>
                </a:solidFill>
              </a:rPr>
              <a:t>БУДТО, СЛОВНО, ТОЧНО.</a:t>
            </a:r>
          </a:p>
          <a:p>
            <a:pPr>
              <a:buFont typeface="Wingdings" pitchFamily="2" charset="2"/>
              <a:buNone/>
            </a:pPr>
            <a:endParaRPr lang="ru-RU">
              <a:solidFill>
                <a:schemeClr val="hlink"/>
              </a:solidFill>
            </a:endParaRPr>
          </a:p>
          <a:p>
            <a:r>
              <a:rPr lang="ru-RU" i="1"/>
              <a:t>Молодость – </a:t>
            </a:r>
            <a:r>
              <a:rPr lang="ru-RU" b="1" i="1"/>
              <a:t>это время</a:t>
            </a:r>
            <a:r>
              <a:rPr lang="ru-RU" i="1"/>
              <a:t> надежд и свершений.</a:t>
            </a:r>
          </a:p>
          <a:p>
            <a:r>
              <a:rPr lang="ru-RU" i="1"/>
              <a:t>В этом платье ты </a:t>
            </a:r>
            <a:r>
              <a:rPr lang="ru-RU" b="1" i="1"/>
              <a:t>как снегурочка</a:t>
            </a:r>
            <a:r>
              <a:rPr lang="ru-RU" i="1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800"/>
              <a:t>Чем может быть выражен глагол-связка? </a:t>
            </a:r>
            <a:r>
              <a:rPr lang="ru-RU" sz="2400"/>
              <a:t>(продолжение)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2. Глаголами </a:t>
            </a:r>
            <a:r>
              <a:rPr lang="ru-RU" i="1">
                <a:solidFill>
                  <a:schemeClr val="hlink"/>
                </a:solidFill>
              </a:rPr>
              <a:t>стать, становиться</a:t>
            </a:r>
            <a:r>
              <a:rPr lang="ru-RU">
                <a:solidFill>
                  <a:schemeClr val="hlink"/>
                </a:solidFill>
              </a:rPr>
              <a:t>, </a:t>
            </a:r>
            <a:r>
              <a:rPr lang="ru-RU" i="1">
                <a:solidFill>
                  <a:schemeClr val="hlink"/>
                </a:solidFill>
              </a:rPr>
              <a:t>казаться, считаться, являться, называться, служить, слыть</a:t>
            </a:r>
            <a:r>
              <a:rPr lang="ru-RU">
                <a:solidFill>
                  <a:schemeClr val="hlink"/>
                </a:solidFill>
              </a:rPr>
              <a:t> </a:t>
            </a:r>
            <a:r>
              <a:rPr lang="ru-RU"/>
              <a:t>и др.</a:t>
            </a:r>
          </a:p>
          <a:p>
            <a:pPr>
              <a:buFont typeface="Wingdings" pitchFamily="2" charset="2"/>
              <a:buNone/>
            </a:pPr>
            <a:endParaRPr lang="ru-RU"/>
          </a:p>
          <a:p>
            <a:r>
              <a:rPr lang="ru-RU" i="1"/>
              <a:t>Дни </a:t>
            </a:r>
            <a:r>
              <a:rPr lang="ru-RU" b="1" i="1"/>
              <a:t>стали пасмурными</a:t>
            </a:r>
            <a:r>
              <a:rPr lang="ru-RU" i="1"/>
              <a:t>.</a:t>
            </a:r>
          </a:p>
          <a:p>
            <a:r>
              <a:rPr lang="ru-RU" i="1"/>
              <a:t>Вода в бухте </a:t>
            </a:r>
            <a:r>
              <a:rPr lang="ru-RU" b="1" i="1"/>
              <a:t>казалась покрытой</a:t>
            </a:r>
            <a:r>
              <a:rPr lang="ru-RU" i="1"/>
              <a:t> слоем тёмного оливкового масла.</a:t>
            </a:r>
          </a:p>
          <a:p>
            <a:r>
              <a:rPr lang="ru-RU" i="1"/>
              <a:t>Цветущая верба </a:t>
            </a:r>
            <a:r>
              <a:rPr lang="ru-RU" b="1" i="1"/>
              <a:t>служит</a:t>
            </a:r>
            <a:r>
              <a:rPr lang="ru-RU" i="1"/>
              <a:t> верным </a:t>
            </a:r>
            <a:r>
              <a:rPr lang="ru-RU" b="1" i="1"/>
              <a:t>признаком</a:t>
            </a:r>
            <a:r>
              <a:rPr lang="ru-RU" i="1"/>
              <a:t> прихода весны.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800"/>
              <a:t>Чем может быть выражен глагол-связка? </a:t>
            </a:r>
            <a:r>
              <a:rPr lang="ru-RU" sz="2400"/>
              <a:t>(продолжение)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3. Глаголами, обозначающими </a:t>
            </a:r>
            <a:r>
              <a:rPr lang="ru-RU" b="1"/>
              <a:t>движение, перемещение, состояние</a:t>
            </a:r>
            <a:r>
              <a:rPr lang="ru-RU"/>
              <a:t>: </a:t>
            </a:r>
            <a:r>
              <a:rPr lang="ru-RU" i="1">
                <a:solidFill>
                  <a:schemeClr val="hlink"/>
                </a:solidFill>
              </a:rPr>
              <a:t>ходить, приехать, возвратиться, вернуться, сидеть, жить, проснуться</a:t>
            </a:r>
            <a:r>
              <a:rPr lang="ru-RU"/>
              <a:t> и др.</a:t>
            </a:r>
          </a:p>
          <a:p>
            <a:pPr>
              <a:buFont typeface="Wingdings" pitchFamily="2" charset="2"/>
              <a:buNone/>
            </a:pPr>
            <a:endParaRPr lang="ru-RU"/>
          </a:p>
          <a:p>
            <a:r>
              <a:rPr lang="ru-RU" i="1"/>
              <a:t>Весь день она </a:t>
            </a:r>
            <a:r>
              <a:rPr lang="ru-RU" b="1" i="1"/>
              <a:t>ходила задумчивая</a:t>
            </a:r>
            <a:r>
              <a:rPr lang="ru-RU" i="1"/>
              <a:t>.</a:t>
            </a:r>
          </a:p>
          <a:p>
            <a:r>
              <a:rPr lang="ru-RU" i="1"/>
              <a:t>Брат </a:t>
            </a:r>
            <a:r>
              <a:rPr lang="ru-RU" b="1" i="1"/>
              <a:t>вернулся</a:t>
            </a:r>
            <a:r>
              <a:rPr lang="ru-RU" i="1"/>
              <a:t> домой </a:t>
            </a:r>
            <a:r>
              <a:rPr lang="ru-RU" b="1" i="1"/>
              <a:t>хмурый</a:t>
            </a:r>
            <a:r>
              <a:rPr lang="ru-RU" i="1"/>
              <a:t> и </a:t>
            </a:r>
            <a:r>
              <a:rPr lang="ru-RU" b="1" i="1"/>
              <a:t>молчаливый.</a:t>
            </a:r>
          </a:p>
          <a:p>
            <a:pPr>
              <a:buFont typeface="Wingdings" pitchFamily="2" charset="2"/>
              <a:buNone/>
            </a:pPr>
            <a:endParaRPr lang="ru-RU" b="1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800" dirty="0" smtClean="0"/>
              <a:t>Выпишите грамматическую основу предложения.</a:t>
            </a:r>
            <a:endParaRPr lang="ru-RU" sz="3800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10" y="1600200"/>
            <a:ext cx="8286808" cy="4530725"/>
          </a:xfrm>
        </p:spPr>
        <p:txBody>
          <a:bodyPr/>
          <a:lstStyle/>
          <a:p>
            <a:pPr marL="533400" indent="-533400">
              <a:buNone/>
            </a:pPr>
            <a:r>
              <a:rPr lang="ru-RU" dirty="0" smtClean="0"/>
              <a:t>1. Простота </a:t>
            </a:r>
            <a:r>
              <a:rPr lang="ru-RU" dirty="0"/>
              <a:t>есть необходимое условие </a:t>
            </a:r>
            <a:r>
              <a:rPr lang="ru-RU" dirty="0" smtClean="0"/>
              <a:t>прекрасного.</a:t>
            </a:r>
          </a:p>
          <a:p>
            <a:pPr marL="533400" indent="-533400">
              <a:buNone/>
            </a:pPr>
            <a:r>
              <a:rPr lang="ru-RU" dirty="0" smtClean="0"/>
              <a:t>2. Дед </a:t>
            </a:r>
            <a:r>
              <a:rPr lang="ru-RU" dirty="0"/>
              <a:t>был кроткий синеглазый старик</a:t>
            </a:r>
            <a:r>
              <a:rPr lang="ru-RU" dirty="0" smtClean="0"/>
              <a:t>.</a:t>
            </a:r>
            <a:endParaRPr lang="ru-RU" dirty="0"/>
          </a:p>
          <a:p>
            <a:pPr marL="533400" indent="-533400">
              <a:buNone/>
            </a:pPr>
            <a:r>
              <a:rPr lang="ru-RU" dirty="0" smtClean="0"/>
              <a:t>3. Правда </a:t>
            </a:r>
            <a:r>
              <a:rPr lang="ru-RU" dirty="0"/>
              <a:t>правдой остаётся, а молва себе – молвой.</a:t>
            </a:r>
          </a:p>
          <a:p>
            <a:pPr marL="533400" indent="-533400">
              <a:buNone/>
            </a:pPr>
            <a:r>
              <a:rPr lang="ru-RU" dirty="0" smtClean="0"/>
              <a:t>4. Он </a:t>
            </a:r>
            <a:r>
              <a:rPr lang="ru-RU" dirty="0"/>
              <a:t>весельчак.</a:t>
            </a:r>
          </a:p>
          <a:p>
            <a:pPr marL="533400" indent="-533400">
              <a:buNone/>
            </a:pPr>
            <a:r>
              <a:rPr lang="ru-RU" dirty="0" smtClean="0"/>
              <a:t>5. Весь </a:t>
            </a:r>
            <a:r>
              <a:rPr lang="ru-RU" dirty="0"/>
              <a:t>сад в цвету.</a:t>
            </a:r>
          </a:p>
          <a:p>
            <a:pPr marL="533400" indent="-533400">
              <a:buFont typeface="Wingdings" pitchFamily="2" charset="2"/>
              <a:buNone/>
            </a:pPr>
            <a:endParaRPr lang="ru-RU" i="1" dirty="0"/>
          </a:p>
          <a:p>
            <a:pPr marL="533400" indent="-533400">
              <a:buFont typeface="Wingdings" pitchFamily="2" charset="2"/>
              <a:buNone/>
            </a:pP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800" dirty="0" smtClean="0"/>
              <a:t>Выпишите грамматическую основу предложения.</a:t>
            </a:r>
            <a:endParaRPr lang="ru-RU" sz="3800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10" y="1600200"/>
            <a:ext cx="8286808" cy="4530725"/>
          </a:xfrm>
        </p:spPr>
        <p:txBody>
          <a:bodyPr/>
          <a:lstStyle/>
          <a:p>
            <a:pPr marL="533400" indent="-533400">
              <a:buNone/>
            </a:pPr>
            <a:r>
              <a:rPr lang="ru-RU" dirty="0" smtClean="0"/>
              <a:t>1. Простота </a:t>
            </a:r>
            <a:r>
              <a:rPr lang="ru-RU" dirty="0"/>
              <a:t>есть необходимое условие </a:t>
            </a:r>
            <a:r>
              <a:rPr lang="ru-RU" dirty="0" smtClean="0"/>
              <a:t>прекрасного.</a:t>
            </a:r>
          </a:p>
          <a:p>
            <a:pPr marL="533400" indent="-533400">
              <a:buNone/>
            </a:pPr>
            <a:r>
              <a:rPr lang="ru-RU" dirty="0" smtClean="0"/>
              <a:t>2. Дед </a:t>
            </a:r>
            <a:r>
              <a:rPr lang="ru-RU" dirty="0"/>
              <a:t>был кроткий синеглазый старик</a:t>
            </a:r>
            <a:r>
              <a:rPr lang="ru-RU" dirty="0" smtClean="0"/>
              <a:t>.</a:t>
            </a:r>
            <a:endParaRPr lang="ru-RU" dirty="0"/>
          </a:p>
          <a:p>
            <a:pPr marL="533400" indent="-533400">
              <a:buNone/>
            </a:pPr>
            <a:r>
              <a:rPr lang="ru-RU" dirty="0" smtClean="0"/>
              <a:t>3. Правда </a:t>
            </a:r>
            <a:r>
              <a:rPr lang="ru-RU" dirty="0"/>
              <a:t>правдой остаётся, а молва себе – молвой.</a:t>
            </a:r>
          </a:p>
          <a:p>
            <a:pPr marL="533400" indent="-533400">
              <a:buNone/>
            </a:pPr>
            <a:r>
              <a:rPr lang="ru-RU" dirty="0" smtClean="0"/>
              <a:t>4. Он </a:t>
            </a:r>
            <a:r>
              <a:rPr lang="ru-RU" dirty="0"/>
              <a:t>весельчак.</a:t>
            </a:r>
          </a:p>
          <a:p>
            <a:pPr marL="533400" indent="-533400">
              <a:buNone/>
            </a:pPr>
            <a:r>
              <a:rPr lang="ru-RU" dirty="0" smtClean="0"/>
              <a:t>5. Весь </a:t>
            </a:r>
            <a:r>
              <a:rPr lang="ru-RU" dirty="0"/>
              <a:t>сад в цвету.</a:t>
            </a:r>
          </a:p>
          <a:p>
            <a:pPr marL="533400" indent="-533400">
              <a:buFont typeface="Wingdings" pitchFamily="2" charset="2"/>
              <a:buNone/>
            </a:pPr>
            <a:endParaRPr lang="ru-RU" i="1" dirty="0"/>
          </a:p>
          <a:p>
            <a:pPr marL="533400" indent="-533400">
              <a:buFont typeface="Wingdings" pitchFamily="2" charset="2"/>
              <a:buNone/>
            </a:pPr>
            <a:endParaRPr lang="ru-RU" i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142976" y="2071678"/>
            <a:ext cx="142876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2786050" y="2071678"/>
            <a:ext cx="642942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786050" y="2143116"/>
            <a:ext cx="642942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929322" y="2071678"/>
            <a:ext cx="1285884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929322" y="2143116"/>
            <a:ext cx="1285884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142976" y="3000372"/>
            <a:ext cx="642942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857356" y="3000372"/>
            <a:ext cx="642942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857356" y="3071810"/>
            <a:ext cx="642942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6072198" y="3000372"/>
            <a:ext cx="1000132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072198" y="3071810"/>
            <a:ext cx="1000132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142976" y="3500438"/>
            <a:ext cx="1143008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2428860" y="3500438"/>
            <a:ext cx="285752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428860" y="3571876"/>
            <a:ext cx="285752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5929322" y="3500438"/>
            <a:ext cx="928694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1285852" y="3929066"/>
            <a:ext cx="1143008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1285852" y="4000504"/>
            <a:ext cx="1143008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1142976" y="4429132"/>
            <a:ext cx="35719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714480" y="4429132"/>
            <a:ext cx="1643074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1714480" y="4500570"/>
            <a:ext cx="1643074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2071670" y="5000636"/>
            <a:ext cx="500066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2714612" y="5000636"/>
            <a:ext cx="1143008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2714612" y="5072074"/>
            <a:ext cx="1143008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Выпишите грамматическую основу предложения.</a:t>
            </a:r>
            <a:endParaRPr lang="ru-RU" sz="36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ru-RU" dirty="0"/>
          </a:p>
          <a:p>
            <a:r>
              <a:rPr lang="ru-RU" i="1" dirty="0"/>
              <a:t>Ёлка стала похожа на дорогую куклу в </a:t>
            </a:r>
            <a:r>
              <a:rPr lang="ru-RU" i="1" dirty="0" err="1"/>
              <a:t>розовых</a:t>
            </a:r>
            <a:r>
              <a:rPr lang="ru-RU" i="1" dirty="0"/>
              <a:t> кружевах.</a:t>
            </a:r>
          </a:p>
          <a:p>
            <a:r>
              <a:rPr lang="ru-RU" i="1" dirty="0"/>
              <a:t>Погода была чудесная.</a:t>
            </a:r>
          </a:p>
          <a:p>
            <a:r>
              <a:rPr lang="ru-RU" i="1" dirty="0"/>
              <a:t>Тучи сделались как бы тоньше и прозрачней.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Выпишите грамматическую основу предложения.</a:t>
            </a:r>
            <a:endParaRPr lang="ru-RU" sz="36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ru-RU" dirty="0"/>
          </a:p>
          <a:p>
            <a:r>
              <a:rPr lang="ru-RU" i="1" dirty="0"/>
              <a:t>Ёлка </a:t>
            </a:r>
            <a:r>
              <a:rPr lang="ru-RU" b="1" i="1" dirty="0"/>
              <a:t>стала похожа</a:t>
            </a:r>
            <a:r>
              <a:rPr lang="ru-RU" i="1" dirty="0"/>
              <a:t> на дорогую куклу в </a:t>
            </a:r>
            <a:r>
              <a:rPr lang="ru-RU" i="1" dirty="0" err="1"/>
              <a:t>розовых</a:t>
            </a:r>
            <a:r>
              <a:rPr lang="ru-RU" i="1" dirty="0"/>
              <a:t> кружевах.</a:t>
            </a:r>
          </a:p>
          <a:p>
            <a:r>
              <a:rPr lang="ru-RU" i="1" dirty="0"/>
              <a:t>Погода </a:t>
            </a:r>
            <a:r>
              <a:rPr lang="ru-RU" b="1" i="1" dirty="0"/>
              <a:t>была чудесная</a:t>
            </a:r>
            <a:r>
              <a:rPr lang="ru-RU" i="1" dirty="0"/>
              <a:t>.</a:t>
            </a:r>
          </a:p>
          <a:p>
            <a:r>
              <a:rPr lang="ru-RU" i="1" dirty="0"/>
              <a:t>Тучи </a:t>
            </a:r>
            <a:r>
              <a:rPr lang="ru-RU" b="1" i="1" dirty="0"/>
              <a:t>сделались</a:t>
            </a:r>
            <a:r>
              <a:rPr lang="ru-RU" i="1" dirty="0"/>
              <a:t> как бы </a:t>
            </a:r>
            <a:r>
              <a:rPr lang="ru-RU" b="1" i="1" dirty="0"/>
              <a:t>тоньше</a:t>
            </a:r>
            <a:r>
              <a:rPr lang="ru-RU" i="1" dirty="0"/>
              <a:t> и </a:t>
            </a:r>
            <a:r>
              <a:rPr lang="ru-RU" b="1" i="1" dirty="0"/>
              <a:t>прозрачней.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285984" y="2571744"/>
            <a:ext cx="2428892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2285984" y="2643182"/>
            <a:ext cx="2428892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357290" y="2571744"/>
            <a:ext cx="785818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357290" y="3500438"/>
            <a:ext cx="1214446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643174" y="3500438"/>
            <a:ext cx="2714644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643174" y="3571876"/>
            <a:ext cx="2643206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357290" y="4000504"/>
            <a:ext cx="71438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143108" y="4000504"/>
            <a:ext cx="178595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143108" y="4071942"/>
            <a:ext cx="178595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5357818" y="4071942"/>
            <a:ext cx="142876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5357818" y="4143380"/>
            <a:ext cx="142876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1357290" y="4429132"/>
            <a:ext cx="2000264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1357290" y="4500570"/>
            <a:ext cx="2000264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800"/>
              <a:t>Чем может быть выражена именная часть? </a:t>
            </a:r>
            <a:r>
              <a:rPr lang="ru-RU" sz="2400"/>
              <a:t>(продолжение)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dirty="0" smtClean="0">
                <a:solidFill>
                  <a:schemeClr val="hlink"/>
                </a:solidFill>
              </a:rPr>
              <a:t>НЕДЕЛИМЫМ </a:t>
            </a:r>
            <a:r>
              <a:rPr lang="ru-RU" dirty="0">
                <a:solidFill>
                  <a:schemeClr val="hlink"/>
                </a:solidFill>
              </a:rPr>
              <a:t>СЛОВОСОЧЕТАНИЕМ</a:t>
            </a:r>
          </a:p>
          <a:p>
            <a:pPr>
              <a:buFont typeface="Wingdings" pitchFamily="2" charset="2"/>
              <a:buNone/>
            </a:pPr>
            <a:endParaRPr lang="ru-RU" dirty="0">
              <a:solidFill>
                <a:schemeClr val="hlink"/>
              </a:solidFill>
            </a:endParaRPr>
          </a:p>
          <a:p>
            <a:r>
              <a:rPr lang="ru-RU" i="1" dirty="0"/>
              <a:t>Он </a:t>
            </a:r>
            <a:r>
              <a:rPr lang="ru-RU" b="1" i="1" dirty="0"/>
              <a:t>был высокого роста.</a:t>
            </a:r>
          </a:p>
          <a:p>
            <a:pPr>
              <a:buFont typeface="Wingdings" pitchFamily="2" charset="2"/>
              <a:buNone/>
            </a:pPr>
            <a:endParaRPr lang="ru-RU" b="1" i="1" dirty="0"/>
          </a:p>
          <a:p>
            <a:r>
              <a:rPr lang="ru-RU" i="1" dirty="0"/>
              <a:t>Варя </a:t>
            </a:r>
            <a:r>
              <a:rPr lang="ru-RU" b="1" i="1" dirty="0"/>
              <a:t>была с заплаканными глазами.</a:t>
            </a:r>
          </a:p>
          <a:p>
            <a:pPr>
              <a:buFont typeface="Wingdings" pitchFamily="2" charset="2"/>
              <a:buNone/>
            </a:pPr>
            <a:endParaRPr lang="ru-RU" b="1" i="1" dirty="0"/>
          </a:p>
          <a:p>
            <a:r>
              <a:rPr lang="ru-RU" i="1" dirty="0"/>
              <a:t>В этом деле двоюродная племянница </a:t>
            </a:r>
            <a:r>
              <a:rPr lang="ru-RU" b="1" i="1" dirty="0"/>
              <a:t>была сбоку припёка.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500562" y="2714620"/>
            <a:ext cx="1357322" cy="42862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286512" y="3786190"/>
            <a:ext cx="1500198" cy="42862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500430" y="5214950"/>
            <a:ext cx="1428760" cy="42862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Предисловие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400" dirty="0"/>
              <a:t>Эта презентация поможет вам подготовиться к </a:t>
            </a:r>
          </a:p>
          <a:p>
            <a:pPr>
              <a:buFont typeface="Wingdings" pitchFamily="2" charset="2"/>
              <a:buNone/>
            </a:pPr>
            <a:r>
              <a:rPr lang="ru-RU" sz="2400" dirty="0"/>
              <a:t>выполнению тестовых заданий </a:t>
            </a:r>
            <a:r>
              <a:rPr lang="ru-RU" sz="2400" b="1" dirty="0" smtClean="0"/>
              <a:t>В3</a:t>
            </a:r>
            <a:r>
              <a:rPr lang="ru-RU" sz="2400" dirty="0" smtClean="0"/>
              <a:t> </a:t>
            </a:r>
            <a:r>
              <a:rPr lang="ru-RU" sz="2400" dirty="0"/>
              <a:t>и </a:t>
            </a:r>
            <a:r>
              <a:rPr lang="ru-RU" sz="2400" b="1" dirty="0" smtClean="0"/>
              <a:t>В6</a:t>
            </a:r>
            <a:r>
              <a:rPr lang="ru-RU" sz="2400" dirty="0" smtClean="0"/>
              <a:t>. </a:t>
            </a:r>
            <a:endParaRPr lang="ru-RU" sz="2400" dirty="0"/>
          </a:p>
          <a:p>
            <a:pPr>
              <a:buFont typeface="Wingdings" pitchFamily="2" charset="2"/>
              <a:buNone/>
            </a:pPr>
            <a:r>
              <a:rPr lang="ru-RU" sz="2400" dirty="0"/>
              <a:t>Вот как они сформулированы в </a:t>
            </a:r>
            <a:r>
              <a:rPr lang="ru-RU" sz="2400" dirty="0" err="1"/>
              <a:t>КИМах</a:t>
            </a:r>
            <a:r>
              <a:rPr lang="ru-RU" sz="2400" dirty="0"/>
              <a:t>:</a:t>
            </a:r>
          </a:p>
          <a:p>
            <a:pPr>
              <a:buFont typeface="Wingdings" pitchFamily="2" charset="2"/>
              <a:buNone/>
            </a:pP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 smtClean="0"/>
              <a:t>В3:</a:t>
            </a:r>
            <a:r>
              <a:rPr lang="ru-RU" sz="2400" dirty="0" smtClean="0"/>
              <a:t> </a:t>
            </a:r>
            <a:r>
              <a:rPr lang="ru-RU" sz="2400" i="1" dirty="0">
                <a:solidFill>
                  <a:schemeClr val="hlink"/>
                </a:solidFill>
              </a:rPr>
              <a:t>Выпишите грамматическую основу предложения 4.</a:t>
            </a:r>
            <a:endParaRPr lang="ru-RU" sz="2400" dirty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 smtClean="0"/>
              <a:t>В6:</a:t>
            </a:r>
            <a:r>
              <a:rPr lang="ru-RU" sz="2400" dirty="0" smtClean="0"/>
              <a:t> </a:t>
            </a:r>
            <a:r>
              <a:rPr lang="ru-RU" sz="2400" i="1" dirty="0">
                <a:solidFill>
                  <a:schemeClr val="hlink"/>
                </a:solidFill>
              </a:rPr>
              <a:t>Укажите количество грамматических основ в предложении 5.</a:t>
            </a:r>
            <a:r>
              <a:rPr lang="ru-RU" sz="2400" dirty="0">
                <a:solidFill>
                  <a:schemeClr val="hlink"/>
                </a:solidFill>
              </a:rPr>
              <a:t/>
            </a:r>
            <a:br>
              <a:rPr lang="ru-RU" sz="2400" dirty="0">
                <a:solidFill>
                  <a:schemeClr val="hlink"/>
                </a:solidFill>
              </a:rPr>
            </a:br>
            <a:endParaRPr lang="ru-RU" sz="2400" dirty="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800"/>
              <a:t>Чем может быть выражена именная часть? </a:t>
            </a:r>
            <a:r>
              <a:rPr lang="ru-RU" sz="2400"/>
              <a:t>(конец)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9. </a:t>
            </a:r>
            <a:r>
              <a:rPr lang="ru-RU">
                <a:solidFill>
                  <a:schemeClr val="hlink"/>
                </a:solidFill>
              </a:rPr>
              <a:t>СРАВНИТЕЛЬНЫМ ОБОРОТОМ</a:t>
            </a:r>
            <a:r>
              <a:rPr lang="ru-RU"/>
              <a:t> с союзами КАК, СЛОВНО, БУДТО, КАК БУДТО, ТОЧНО</a:t>
            </a:r>
          </a:p>
          <a:p>
            <a:pPr>
              <a:buFont typeface="Wingdings" pitchFamily="2" charset="2"/>
              <a:buNone/>
            </a:pPr>
            <a:endParaRPr lang="ru-RU"/>
          </a:p>
          <a:p>
            <a:r>
              <a:rPr lang="ru-RU" i="1"/>
              <a:t>Строгое лицо его </a:t>
            </a:r>
            <a:r>
              <a:rPr lang="ru-RU" b="1" i="1"/>
              <a:t>было как из чугуна.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Внимание!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endParaRPr lang="ru-RU" dirty="0"/>
          </a:p>
          <a:p>
            <a:pPr algn="ctr">
              <a:buFont typeface="Wingdings" pitchFamily="2" charset="2"/>
              <a:buNone/>
            </a:pPr>
            <a:r>
              <a:rPr lang="ru-RU" dirty="0" smtClean="0">
                <a:solidFill>
                  <a:schemeClr val="hlink"/>
                </a:solidFill>
              </a:rPr>
              <a:t>СОСТАВНОЕ </a:t>
            </a:r>
            <a:endParaRPr lang="ru-RU" dirty="0">
              <a:solidFill>
                <a:schemeClr val="hlink"/>
              </a:solidFill>
            </a:endParaRPr>
          </a:p>
          <a:p>
            <a:pPr algn="ctr">
              <a:buFont typeface="Wingdings" pitchFamily="2" charset="2"/>
              <a:buNone/>
            </a:pPr>
            <a:r>
              <a:rPr lang="ru-RU" dirty="0" smtClean="0">
                <a:solidFill>
                  <a:schemeClr val="hlink"/>
                </a:solidFill>
              </a:rPr>
              <a:t>ГЛАГОЛЬНОЕ СКАЗУЕМОЕ</a:t>
            </a:r>
            <a:r>
              <a:rPr lang="ru-RU" dirty="0" smtClean="0"/>
              <a:t> </a:t>
            </a:r>
            <a:r>
              <a:rPr lang="ru-RU" dirty="0"/>
              <a:t>– </a:t>
            </a:r>
          </a:p>
          <a:p>
            <a:pPr algn="ctr">
              <a:buFont typeface="Wingdings" pitchFamily="2" charset="2"/>
              <a:buNone/>
            </a:pPr>
            <a:r>
              <a:rPr lang="ru-RU" dirty="0"/>
              <a:t>СГС.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800"/>
              <a:t>На какие вопросы отвечает Составное Глагольное Сказуемое?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endParaRPr lang="ru-RU"/>
          </a:p>
          <a:p>
            <a:pPr algn="ctr">
              <a:buFont typeface="Wingdings" pitchFamily="2" charset="2"/>
              <a:buNone/>
            </a:pPr>
            <a:r>
              <a:rPr lang="ru-RU"/>
              <a:t>Что делает предмет? </a:t>
            </a:r>
          </a:p>
          <a:p>
            <a:pPr algn="ctr">
              <a:buFont typeface="Wingdings" pitchFamily="2" charset="2"/>
              <a:buNone/>
            </a:pPr>
            <a:r>
              <a:rPr lang="ru-RU"/>
              <a:t>Что сделал предмет? </a:t>
            </a:r>
          </a:p>
          <a:p>
            <a:pPr algn="ctr">
              <a:buFont typeface="Wingdings" pitchFamily="2" charset="2"/>
              <a:buNone/>
            </a:pPr>
            <a:r>
              <a:rPr lang="ru-RU"/>
              <a:t>Что будет делать предмет?</a:t>
            </a:r>
          </a:p>
          <a:p>
            <a:pPr algn="ctr">
              <a:buFont typeface="Wingdings" pitchFamily="2" charset="2"/>
              <a:buNone/>
            </a:pPr>
            <a:r>
              <a:rPr lang="ru-RU"/>
              <a:t>Что с ним делается? </a:t>
            </a:r>
          </a:p>
          <a:p>
            <a:pPr algn="ctr">
              <a:buFont typeface="Wingdings" pitchFamily="2" charset="2"/>
              <a:buNone/>
            </a:pPr>
            <a:r>
              <a:rPr lang="ru-RU"/>
              <a:t>Что с ним сделалось? </a:t>
            </a:r>
          </a:p>
          <a:p>
            <a:pPr algn="ctr">
              <a:buFont typeface="Wingdings" pitchFamily="2" charset="2"/>
              <a:buNone/>
            </a:pPr>
            <a:r>
              <a:rPr lang="ru-RU"/>
              <a:t>и т.п.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СГС =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4800" b="1" dirty="0" err="1" smtClean="0">
                <a:solidFill>
                  <a:srgbClr val="FF0000"/>
                </a:solidFill>
              </a:rPr>
              <a:t>Гл-связка+инфинитив</a:t>
            </a:r>
            <a:endParaRPr lang="ru-RU" sz="48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4800" b="1" dirty="0" smtClean="0">
                <a:solidFill>
                  <a:srgbClr val="002060"/>
                </a:solidFill>
              </a:rPr>
              <a:t>       Могу               петь</a:t>
            </a:r>
          </a:p>
          <a:p>
            <a:pPr>
              <a:buNone/>
            </a:pPr>
            <a:r>
              <a:rPr lang="ru-RU" sz="4800" b="1" dirty="0" smtClean="0">
                <a:solidFill>
                  <a:srgbClr val="002060"/>
                </a:solidFill>
              </a:rPr>
              <a:t>       Хочу               гулять</a:t>
            </a:r>
          </a:p>
          <a:p>
            <a:pPr>
              <a:buNone/>
            </a:pPr>
            <a:r>
              <a:rPr lang="ru-RU" sz="4800" b="1" dirty="0" smtClean="0">
                <a:solidFill>
                  <a:srgbClr val="002060"/>
                </a:solidFill>
              </a:rPr>
              <a:t>       Надо              учиться</a:t>
            </a:r>
          </a:p>
          <a:p>
            <a:pPr>
              <a:buNone/>
            </a:pPr>
            <a:r>
              <a:rPr lang="ru-RU" sz="4800" b="1" dirty="0" smtClean="0">
                <a:solidFill>
                  <a:srgbClr val="002060"/>
                </a:solidFill>
              </a:rPr>
              <a:t>       Буду       заниматься </a:t>
            </a:r>
            <a:endParaRPr lang="ru-RU" sz="4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800"/>
              <a:t>ЛИЧ. ФОРМА ВСПОМ. ГЛ. + НФГ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i="1"/>
          </a:p>
          <a:p>
            <a:r>
              <a:rPr lang="ru-RU" i="1"/>
              <a:t>Признаюсь, я </a:t>
            </a:r>
            <a:r>
              <a:rPr lang="ru-RU" b="1" i="1"/>
              <a:t>не желаю</a:t>
            </a:r>
            <a:r>
              <a:rPr lang="ru-RU" i="1"/>
              <a:t> с ними </a:t>
            </a:r>
            <a:r>
              <a:rPr lang="ru-RU" b="1" i="1"/>
              <a:t>познакомиться.</a:t>
            </a:r>
          </a:p>
          <a:p>
            <a:pPr>
              <a:buFont typeface="Wingdings" pitchFamily="2" charset="2"/>
              <a:buNone/>
            </a:pPr>
            <a:endParaRPr lang="ru-RU" b="1" i="1"/>
          </a:p>
          <a:p>
            <a:r>
              <a:rPr lang="ru-RU" i="1"/>
              <a:t>Каждый </a:t>
            </a:r>
            <a:r>
              <a:rPr lang="ru-RU" b="1" i="1"/>
              <a:t>может преуспеть</a:t>
            </a:r>
            <a:r>
              <a:rPr lang="ru-RU" i="1"/>
              <a:t> в том, к чему приложит все силы своей души.</a:t>
            </a:r>
          </a:p>
          <a:p>
            <a:pPr>
              <a:buFont typeface="Wingdings" pitchFamily="2" charset="2"/>
              <a:buNone/>
            </a:pPr>
            <a:endParaRPr lang="ru-RU" i="1"/>
          </a:p>
          <a:p>
            <a:r>
              <a:rPr lang="ru-RU" i="1"/>
              <a:t>Густой снег </a:t>
            </a:r>
            <a:r>
              <a:rPr lang="ru-RU" b="1" i="1"/>
              <a:t>стал валить</a:t>
            </a:r>
            <a:r>
              <a:rPr lang="ru-RU" i="1"/>
              <a:t> сплошной лавиной.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800"/>
              <a:t>ЛИЧ. ФОРМА ВСПОМ. ГЛ. + ФРАЗ. ОБОРОТ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i="1"/>
          </a:p>
          <a:p>
            <a:endParaRPr lang="ru-RU" i="1"/>
          </a:p>
          <a:p>
            <a:r>
              <a:rPr lang="ru-RU" i="1"/>
              <a:t>Подруги </a:t>
            </a:r>
            <a:r>
              <a:rPr lang="ru-RU" b="1" i="1"/>
              <a:t>принялись перемывать косточки</a:t>
            </a:r>
            <a:r>
              <a:rPr lang="ru-RU" i="1"/>
              <a:t> всем знакомым по порядку.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800"/>
              <a:t>ЛИЧ. ФОРМА ВСПОМ. ГЛ. + </a:t>
            </a:r>
            <a:br>
              <a:rPr lang="ru-RU" sz="3800"/>
            </a:br>
            <a:r>
              <a:rPr lang="ru-RU" sz="3800"/>
              <a:t>+ НФГ + НФГ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3200"/>
              <a:t>При этом оба НФГ обозначают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3200" b="1"/>
              <a:t>нерасчленённое</a:t>
            </a:r>
            <a:r>
              <a:rPr lang="ru-RU" sz="3200"/>
              <a:t> действие,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3200"/>
              <a:t>совершаемое </a:t>
            </a:r>
            <a:r>
              <a:rPr lang="ru-RU" sz="3200" b="1"/>
              <a:t>одним</a:t>
            </a:r>
            <a:r>
              <a:rPr lang="ru-RU" sz="3200"/>
              <a:t> субъектом: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3200"/>
          </a:p>
          <a:p>
            <a:pPr>
              <a:lnSpc>
                <a:spcPct val="90000"/>
              </a:lnSpc>
            </a:pPr>
            <a:r>
              <a:rPr lang="ru-RU" sz="3200" i="1"/>
              <a:t>Ему </a:t>
            </a:r>
            <a:r>
              <a:rPr lang="ru-RU" sz="3200" b="1" i="1"/>
              <a:t>хотелось</a:t>
            </a:r>
            <a:r>
              <a:rPr lang="ru-RU" sz="3200" i="1"/>
              <a:t> только </a:t>
            </a:r>
            <a:r>
              <a:rPr lang="ru-RU" sz="3200" b="1" i="1"/>
              <a:t>завалиться</a:t>
            </a:r>
            <a:r>
              <a:rPr lang="ru-RU" sz="3200" i="1"/>
              <a:t> </a:t>
            </a:r>
            <a:r>
              <a:rPr lang="ru-RU" sz="3200" b="1" i="1"/>
              <a:t>спать</a:t>
            </a:r>
            <a:r>
              <a:rPr lang="ru-RU" sz="3200" i="1"/>
              <a:t> как можно скорее.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3200" i="1"/>
          </a:p>
          <a:p>
            <a:pPr>
              <a:lnSpc>
                <a:spcPct val="90000"/>
              </a:lnSpc>
            </a:pPr>
            <a:r>
              <a:rPr lang="ru-RU" sz="3200" i="1"/>
              <a:t>Он </a:t>
            </a:r>
            <a:r>
              <a:rPr lang="ru-RU" sz="3200" b="1" i="1"/>
              <a:t>не мог броситься бежать.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800" dirty="0" smtClean="0"/>
              <a:t>Выпишите грамматическую основу предложения.</a:t>
            </a:r>
            <a:endParaRPr lang="ru-RU" sz="1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ru-RU" dirty="0"/>
          </a:p>
          <a:p>
            <a:r>
              <a:rPr lang="ru-RU" i="1" dirty="0"/>
              <a:t>Он хотел написать письмо матери.</a:t>
            </a:r>
          </a:p>
          <a:p>
            <a:r>
              <a:rPr lang="ru-RU" i="1" dirty="0" smtClean="0"/>
              <a:t>Не может успешно сдать экзамены только лентяй.</a:t>
            </a:r>
          </a:p>
          <a:p>
            <a:r>
              <a:rPr lang="ru-RU" i="1" dirty="0" smtClean="0"/>
              <a:t>Я был готов помчаться куда угодно.</a:t>
            </a:r>
          </a:p>
          <a:p>
            <a:r>
              <a:rPr lang="ru-RU" i="1" dirty="0" smtClean="0"/>
              <a:t>Ты способен справиться с проблемой сам.</a:t>
            </a:r>
          </a:p>
          <a:p>
            <a:r>
              <a:rPr lang="ru-RU" i="1" dirty="0" smtClean="0"/>
              <a:t>Тебя мы слушать рады.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800" dirty="0" smtClean="0"/>
              <a:t>Выпишите грамматическую основу предложения.</a:t>
            </a:r>
            <a:endParaRPr lang="ru-RU" sz="1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ru-RU" dirty="0"/>
          </a:p>
          <a:p>
            <a:r>
              <a:rPr lang="ru-RU" i="1" dirty="0"/>
              <a:t>Он </a:t>
            </a:r>
            <a:r>
              <a:rPr lang="ru-RU" b="1" i="1" dirty="0"/>
              <a:t>хотел написать</a:t>
            </a:r>
            <a:r>
              <a:rPr lang="ru-RU" i="1" dirty="0"/>
              <a:t> письмо матери.</a:t>
            </a:r>
          </a:p>
          <a:p>
            <a:r>
              <a:rPr lang="ru-RU" b="1" i="1" dirty="0" smtClean="0"/>
              <a:t>Не может</a:t>
            </a:r>
            <a:r>
              <a:rPr lang="ru-RU" i="1" dirty="0" smtClean="0"/>
              <a:t> успешно </a:t>
            </a:r>
            <a:r>
              <a:rPr lang="ru-RU" b="1" i="1" dirty="0" smtClean="0"/>
              <a:t>сдать</a:t>
            </a:r>
            <a:r>
              <a:rPr lang="ru-RU" i="1" dirty="0" smtClean="0"/>
              <a:t> экзамены только лентяй.</a:t>
            </a:r>
          </a:p>
          <a:p>
            <a:r>
              <a:rPr lang="ru-RU" i="1" dirty="0" smtClean="0"/>
              <a:t>Я </a:t>
            </a:r>
            <a:r>
              <a:rPr lang="ru-RU" b="1" i="1" dirty="0" smtClean="0"/>
              <a:t>был готов помчаться</a:t>
            </a:r>
            <a:r>
              <a:rPr lang="ru-RU" i="1" dirty="0" smtClean="0"/>
              <a:t> куда угодно.</a:t>
            </a:r>
          </a:p>
          <a:p>
            <a:r>
              <a:rPr lang="ru-RU" i="1" dirty="0" smtClean="0"/>
              <a:t>Ты </a:t>
            </a:r>
            <a:r>
              <a:rPr lang="ru-RU" b="1" i="1" dirty="0" smtClean="0"/>
              <a:t>способен справиться</a:t>
            </a:r>
            <a:r>
              <a:rPr lang="ru-RU" i="1" dirty="0" smtClean="0"/>
              <a:t> с проблемой сам.</a:t>
            </a:r>
          </a:p>
          <a:p>
            <a:r>
              <a:rPr lang="ru-RU" i="1" dirty="0" smtClean="0"/>
              <a:t>Тебя мы </a:t>
            </a:r>
            <a:r>
              <a:rPr lang="ru-RU" b="1" i="1" dirty="0" smtClean="0"/>
              <a:t>слушать рады</a:t>
            </a:r>
            <a:r>
              <a:rPr lang="ru-RU" i="1" dirty="0" smtClean="0"/>
              <a:t>.</a:t>
            </a:r>
          </a:p>
          <a:p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928794" y="2571744"/>
            <a:ext cx="2928958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1357290" y="3071810"/>
            <a:ext cx="1714512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928794" y="2500306"/>
            <a:ext cx="2928958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357290" y="3143248"/>
            <a:ext cx="1714512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714876" y="3071810"/>
            <a:ext cx="1143008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4714876" y="3143248"/>
            <a:ext cx="1143008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643042" y="4000504"/>
            <a:ext cx="4143404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928794" y="4500570"/>
            <a:ext cx="392909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857488" y="5500702"/>
            <a:ext cx="2571768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928794" y="4572008"/>
            <a:ext cx="392909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857488" y="5572140"/>
            <a:ext cx="2571768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795442" y="4152904"/>
            <a:ext cx="4143404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214546" y="5500702"/>
            <a:ext cx="500066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1357290" y="4572008"/>
            <a:ext cx="500066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1357290" y="2571744"/>
            <a:ext cx="500066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1285852" y="4071942"/>
            <a:ext cx="276228" cy="952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/>
              <a:t>Укажите количество грамматических основ</a:t>
            </a:r>
            <a:r>
              <a:rPr lang="ru-RU" sz="2800" dirty="0" smtClean="0"/>
              <a:t>.</a:t>
            </a:r>
            <a:br>
              <a:rPr lang="ru-RU" sz="2800" dirty="0" smtClean="0"/>
            </a:br>
            <a:r>
              <a:rPr lang="ru-RU" sz="2800" dirty="0" smtClean="0"/>
              <a:t>Ответ запишите цифрой.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фонаре вспыхнула и сразу же погасла паутина, и ровный язычок пламени, почти незаметный здесь, на улице, потянулся вверх и стал гореть спокойно, как в комнате.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/>
            </a:r>
            <a:br>
              <a:rPr lang="en-US" sz="3800"/>
            </a:br>
            <a:r>
              <a:rPr lang="ru-RU" sz="3800"/>
              <a:t>Что такое «грамматическая основа предложения»?</a:t>
            </a:r>
            <a:br>
              <a:rPr lang="ru-RU" sz="3800"/>
            </a:br>
            <a:endParaRPr lang="ru-RU" sz="380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9250" y="1600200"/>
            <a:ext cx="7067550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/>
          </a:p>
          <a:p>
            <a:pPr>
              <a:buFont typeface="Wingdings" pitchFamily="2" charset="2"/>
              <a:buNone/>
            </a:pPr>
            <a:r>
              <a:rPr lang="ru-RU" sz="3200"/>
              <a:t>Это основная часть предложения, </a:t>
            </a:r>
          </a:p>
          <a:p>
            <a:pPr>
              <a:buFont typeface="Wingdings" pitchFamily="2" charset="2"/>
              <a:buNone/>
            </a:pPr>
            <a:r>
              <a:rPr lang="ru-RU" sz="3200"/>
              <a:t>состоящая из его главных членов: </a:t>
            </a:r>
          </a:p>
          <a:p>
            <a:pPr>
              <a:buFont typeface="Wingdings" pitchFamily="2" charset="2"/>
              <a:buNone/>
            </a:pPr>
            <a:r>
              <a:rPr lang="ru-RU" sz="3200">
                <a:solidFill>
                  <a:schemeClr val="hlink"/>
                </a:solidFill>
              </a:rPr>
              <a:t>подлежащего</a:t>
            </a:r>
            <a:r>
              <a:rPr lang="ru-RU" sz="3200"/>
              <a:t> и </a:t>
            </a:r>
            <a:r>
              <a:rPr lang="ru-RU" sz="3200">
                <a:solidFill>
                  <a:schemeClr val="hlink"/>
                </a:solidFill>
              </a:rPr>
              <a:t>сказуемого</a:t>
            </a:r>
            <a:r>
              <a:rPr lang="ru-RU" sz="3200"/>
              <a:t>, — или </a:t>
            </a:r>
          </a:p>
          <a:p>
            <a:pPr>
              <a:buFont typeface="Wingdings" pitchFamily="2" charset="2"/>
              <a:buNone/>
            </a:pPr>
            <a:r>
              <a:rPr lang="ru-RU" sz="3200"/>
              <a:t>одного из них.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/>
              <a:t>Укажите количество грамматических основ</a:t>
            </a:r>
            <a:r>
              <a:rPr lang="ru-RU" sz="2800" dirty="0" smtClean="0"/>
              <a:t>.</a:t>
            </a:r>
            <a:br>
              <a:rPr lang="ru-RU" sz="2800" dirty="0" smtClean="0"/>
            </a:br>
            <a:r>
              <a:rPr lang="ru-RU" sz="2800" dirty="0" smtClean="0"/>
              <a:t>Ответ запишите цифрой.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фонаре вспыхнула и сразу же погасла паутина, и ровный язычок пламени, почти незаметный здесь, на улице, потянулся вверх и стал гореть спокойно, как в комнате.</a:t>
            </a:r>
          </a:p>
          <a:p>
            <a:endParaRPr lang="ru-RU" dirty="0"/>
          </a:p>
          <a:p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071802" y="2000240"/>
            <a:ext cx="1714512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071802" y="2071678"/>
            <a:ext cx="1714512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6715140" y="2071678"/>
            <a:ext cx="1285884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6715140" y="2143116"/>
            <a:ext cx="1285884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357290" y="2500306"/>
            <a:ext cx="1214446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500562" y="2500306"/>
            <a:ext cx="2643206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6215074" y="2857496"/>
            <a:ext cx="1714512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6215074" y="2928934"/>
            <a:ext cx="1714512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643174" y="3286124"/>
            <a:ext cx="1857388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643174" y="3357562"/>
            <a:ext cx="1857388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Овал 22"/>
          <p:cNvSpPr/>
          <p:nvPr/>
        </p:nvSpPr>
        <p:spPr>
          <a:xfrm>
            <a:off x="6429388" y="4000504"/>
            <a:ext cx="1571636" cy="15001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2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/>
              <a:t>Укажите количество грамматических основ</a:t>
            </a:r>
            <a:r>
              <a:rPr lang="ru-RU" sz="2800" dirty="0" smtClean="0"/>
              <a:t>.</a:t>
            </a:r>
            <a:br>
              <a:rPr lang="ru-RU" sz="2800" dirty="0" smtClean="0"/>
            </a:br>
            <a:r>
              <a:rPr lang="ru-RU" sz="2800" dirty="0" smtClean="0"/>
              <a:t>Ответ запишите цифрой.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Трамвайные рельсы были проложены по дамбе, соединявшей Волгу и город, пассажиры, входя в вагон, с грохотом откидывали тяжёлые спинки кресел — трамвай на конечной станции не делал круг, как в Петербурге, а ходил только по прямой, туда и назад.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/>
              <a:t>Укажите количество грамматических основ</a:t>
            </a:r>
            <a:r>
              <a:rPr lang="ru-RU" sz="2800" dirty="0" smtClean="0"/>
              <a:t>.</a:t>
            </a:r>
            <a:br>
              <a:rPr lang="ru-RU" sz="2800" dirty="0" smtClean="0"/>
            </a:br>
            <a:r>
              <a:rPr lang="ru-RU" sz="2800" dirty="0" smtClean="0"/>
              <a:t>Ответ запишите цифрой.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Трамвайные рельсы были проложены по дамбе, соединявшей Волгу и город, пассажиры, входя в вагон, с грохотом откидывали тяжёлые спинки кресел — трамвай на конечной станции не делал круг, как в Петербурге, а ходил только по прямой, туда и назад..</a:t>
            </a:r>
          </a:p>
          <a:p>
            <a:endParaRPr lang="ru-RU" dirty="0"/>
          </a:p>
          <a:p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571868" y="2071678"/>
            <a:ext cx="1143008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857752" y="2143116"/>
            <a:ext cx="2643206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857752" y="2071678"/>
            <a:ext cx="2571768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357290" y="3786190"/>
            <a:ext cx="1285884" cy="0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357290" y="2928934"/>
            <a:ext cx="1714512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357290" y="3357562"/>
            <a:ext cx="1857388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357290" y="3286124"/>
            <a:ext cx="1857388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Овал 22"/>
          <p:cNvSpPr/>
          <p:nvPr/>
        </p:nvSpPr>
        <p:spPr>
          <a:xfrm>
            <a:off x="6572264" y="4643446"/>
            <a:ext cx="1571636" cy="15001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3</a:t>
            </a:r>
            <a:endParaRPr lang="ru-RU" sz="3600" b="1" dirty="0">
              <a:solidFill>
                <a:srgbClr val="FF0000"/>
              </a:solidFill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6357950" y="3786190"/>
            <a:ext cx="1571636" cy="0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6357950" y="3857628"/>
            <a:ext cx="1500198" cy="0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5500694" y="4214818"/>
            <a:ext cx="857256" cy="0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5500694" y="4286256"/>
            <a:ext cx="857256" cy="0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/>
              <a:t>Укажите количество грамматических основ</a:t>
            </a:r>
            <a:r>
              <a:rPr lang="ru-RU" sz="2800" dirty="0" smtClean="0"/>
              <a:t>.</a:t>
            </a:r>
            <a:br>
              <a:rPr lang="ru-RU" sz="2800" dirty="0" smtClean="0"/>
            </a:br>
            <a:r>
              <a:rPr lang="ru-RU" sz="2800" dirty="0" smtClean="0"/>
              <a:t>Ответ запишите цифрой.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Разнеженная теплом кошка дремала возле постреливающей печи, спокойно вытянувшись, </a:t>
            </a:r>
            <a:r>
              <a:rPr lang="ru-RU" dirty="0" err="1" smtClean="0"/>
              <a:t>мурлыкая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/>
              <a:t>Укажите количество грамматических основ</a:t>
            </a:r>
            <a:r>
              <a:rPr lang="ru-RU" sz="2800" dirty="0" smtClean="0"/>
              <a:t>.</a:t>
            </a:r>
            <a:br>
              <a:rPr lang="ru-RU" sz="2800" dirty="0" smtClean="0"/>
            </a:br>
            <a:r>
              <a:rPr lang="ru-RU" sz="2800" dirty="0" smtClean="0"/>
              <a:t>Ответ запишите цифрой.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Разнеженная теплом кошка дремала возле постреливающей печи, спокойно вытянувшись, </a:t>
            </a:r>
            <a:r>
              <a:rPr lang="ru-RU" dirty="0" err="1" smtClean="0"/>
              <a:t>мурлыкая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000628" y="2071678"/>
            <a:ext cx="928694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6143636" y="2143116"/>
            <a:ext cx="1285884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6072198" y="2071678"/>
            <a:ext cx="1357322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Овал 22"/>
          <p:cNvSpPr/>
          <p:nvPr/>
        </p:nvSpPr>
        <p:spPr>
          <a:xfrm>
            <a:off x="6572264" y="4643446"/>
            <a:ext cx="1571636" cy="15001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1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/>
              <a:t>Укажите количество грамматических основ</a:t>
            </a:r>
            <a:r>
              <a:rPr lang="ru-RU" sz="2800" dirty="0" smtClean="0"/>
              <a:t>.</a:t>
            </a:r>
            <a:br>
              <a:rPr lang="ru-RU" sz="2800" dirty="0" smtClean="0"/>
            </a:br>
            <a:r>
              <a:rPr lang="ru-RU" sz="2800" dirty="0" smtClean="0"/>
              <a:t>Ответ запишите цифрой.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Чтобы не заснуть, Генка вертелся на стуле, Игорь хлопал глазами, а Сева встряхивал головой, которая поминутно падала на грудь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/>
              <a:t>Укажите количество грамматических основ</a:t>
            </a:r>
            <a:r>
              <a:rPr lang="ru-RU" sz="2800" dirty="0" smtClean="0"/>
              <a:t>.</a:t>
            </a:r>
            <a:br>
              <a:rPr lang="ru-RU" sz="2800" dirty="0" smtClean="0"/>
            </a:br>
            <a:r>
              <a:rPr lang="ru-RU" sz="2800" dirty="0" smtClean="0"/>
              <a:t>Ответ запишите цифрой.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Чтобы не заснуть, Генка вертелся на стуле, Игорь хлопал глазами, а Сева встряхивал головой, которая поминутно падала на грудь</a:t>
            </a:r>
            <a:endParaRPr lang="ru-RU" dirty="0"/>
          </a:p>
          <a:p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000364" y="2071678"/>
            <a:ext cx="1143008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857752" y="2928934"/>
            <a:ext cx="1143008" cy="0"/>
          </a:xfrm>
          <a:prstGeom prst="line">
            <a:avLst/>
          </a:prstGeom>
          <a:ln w="31750">
            <a:solidFill>
              <a:schemeClr val="bg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428860" y="2500306"/>
            <a:ext cx="857256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500430" y="2571744"/>
            <a:ext cx="1000132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3500430" y="2500306"/>
            <a:ext cx="1071570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Овал 22"/>
          <p:cNvSpPr/>
          <p:nvPr/>
        </p:nvSpPr>
        <p:spPr>
          <a:xfrm>
            <a:off x="6572264" y="4643446"/>
            <a:ext cx="1571636" cy="15001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5</a:t>
            </a:r>
            <a:endParaRPr lang="ru-RU" sz="3600" b="1" dirty="0">
              <a:solidFill>
                <a:srgbClr val="FF0000"/>
              </a:solidFill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5429256" y="2071678"/>
            <a:ext cx="1428760" cy="0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4429124" y="2071678"/>
            <a:ext cx="928694" cy="0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6643702" y="2500306"/>
            <a:ext cx="857256" cy="0"/>
          </a:xfrm>
          <a:prstGeom prst="line">
            <a:avLst/>
          </a:prstGeom>
          <a:ln w="317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5429256" y="2143116"/>
            <a:ext cx="1357322" cy="0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000364" y="2143116"/>
            <a:ext cx="1143008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1357290" y="2928934"/>
            <a:ext cx="1714512" cy="0"/>
          </a:xfrm>
          <a:prstGeom prst="line">
            <a:avLst/>
          </a:prstGeom>
          <a:ln w="317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1357290" y="3000372"/>
            <a:ext cx="1714512" cy="0"/>
          </a:xfrm>
          <a:prstGeom prst="line">
            <a:avLst/>
          </a:prstGeom>
          <a:ln w="317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1357290" y="3357562"/>
            <a:ext cx="1143008" cy="0"/>
          </a:xfrm>
          <a:prstGeom prst="line">
            <a:avLst/>
          </a:prstGeom>
          <a:ln w="31750">
            <a:solidFill>
              <a:schemeClr val="bg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1357290" y="3429000"/>
            <a:ext cx="1143008" cy="0"/>
          </a:xfrm>
          <a:prstGeom prst="line">
            <a:avLst/>
          </a:prstGeom>
          <a:ln w="31750">
            <a:solidFill>
              <a:schemeClr val="bg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/>
              <a:t>Укажите количество грамматических основ</a:t>
            </a:r>
            <a:r>
              <a:rPr lang="ru-RU" sz="2800" dirty="0" smtClean="0"/>
              <a:t>.</a:t>
            </a:r>
            <a:br>
              <a:rPr lang="ru-RU" sz="2800" dirty="0" smtClean="0"/>
            </a:br>
            <a:r>
              <a:rPr lang="ru-RU" sz="2800" dirty="0" smtClean="0"/>
              <a:t>Ответ запишите цифрой.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Приходилось выезжать на старом челне на середину озера, где доцветали кувшинки и </a:t>
            </a:r>
            <a:r>
              <a:rPr lang="ru-RU" dirty="0" err="1" smtClean="0"/>
              <a:t>голубая</a:t>
            </a:r>
            <a:r>
              <a:rPr lang="ru-RU" dirty="0" smtClean="0"/>
              <a:t> вода казалась чёрной, как дёготь.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/>
              <a:t>Укажите количество грамматических основ</a:t>
            </a:r>
            <a:r>
              <a:rPr lang="ru-RU" sz="2800" dirty="0" smtClean="0"/>
              <a:t>.</a:t>
            </a:r>
            <a:br>
              <a:rPr lang="ru-RU" sz="2800" dirty="0" smtClean="0"/>
            </a:br>
            <a:r>
              <a:rPr lang="ru-RU" sz="2800" dirty="0" smtClean="0"/>
              <a:t>Ответ запишите цифрой.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Приходилось выезжать на старом челне на середину озера, где доцветали кувшинки и </a:t>
            </a:r>
            <a:r>
              <a:rPr lang="ru-RU" dirty="0" err="1" smtClean="0"/>
              <a:t>голубая</a:t>
            </a:r>
            <a:r>
              <a:rPr lang="ru-RU" dirty="0" smtClean="0"/>
              <a:t> вода казалась чёрной, как дёготь.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357290" y="2071678"/>
            <a:ext cx="3714776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714876" y="2928934"/>
            <a:ext cx="714380" cy="0"/>
          </a:xfrm>
          <a:prstGeom prst="line">
            <a:avLst/>
          </a:prstGeom>
          <a:ln w="31750">
            <a:solidFill>
              <a:schemeClr val="bg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Овал 22"/>
          <p:cNvSpPr/>
          <p:nvPr/>
        </p:nvSpPr>
        <p:spPr>
          <a:xfrm>
            <a:off x="6572264" y="4643446"/>
            <a:ext cx="1571636" cy="15001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smtClean="0">
                <a:solidFill>
                  <a:srgbClr val="FF0000"/>
                </a:solidFill>
              </a:rPr>
              <a:t>3</a:t>
            </a:r>
            <a:endParaRPr lang="ru-RU" sz="3600" b="1" dirty="0">
              <a:solidFill>
                <a:srgbClr val="FF0000"/>
              </a:solidFill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1357290" y="2928934"/>
            <a:ext cx="1500198" cy="0"/>
          </a:xfrm>
          <a:prstGeom prst="line">
            <a:avLst/>
          </a:prstGeom>
          <a:ln w="317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357290" y="2143116"/>
            <a:ext cx="3786214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5286380" y="2571744"/>
            <a:ext cx="1714512" cy="0"/>
          </a:xfrm>
          <a:prstGeom prst="line">
            <a:avLst/>
          </a:prstGeom>
          <a:ln w="317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5286380" y="2500306"/>
            <a:ext cx="1714512" cy="0"/>
          </a:xfrm>
          <a:prstGeom prst="line">
            <a:avLst/>
          </a:prstGeom>
          <a:ln w="317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5572132" y="2928934"/>
            <a:ext cx="2714644" cy="0"/>
          </a:xfrm>
          <a:prstGeom prst="line">
            <a:avLst/>
          </a:prstGeom>
          <a:ln w="31750">
            <a:solidFill>
              <a:schemeClr val="bg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1357290" y="3357562"/>
            <a:ext cx="1643074" cy="0"/>
          </a:xfrm>
          <a:prstGeom prst="line">
            <a:avLst/>
          </a:prstGeom>
          <a:ln w="31750">
            <a:solidFill>
              <a:schemeClr val="bg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1357290" y="3500438"/>
            <a:ext cx="1643074" cy="0"/>
          </a:xfrm>
          <a:prstGeom prst="line">
            <a:avLst/>
          </a:prstGeom>
          <a:ln w="31750">
            <a:solidFill>
              <a:schemeClr val="bg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5572132" y="3071810"/>
            <a:ext cx="2643206" cy="0"/>
          </a:xfrm>
          <a:prstGeom prst="line">
            <a:avLst/>
          </a:prstGeom>
          <a:ln w="31750">
            <a:solidFill>
              <a:schemeClr val="bg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ru-RU" dirty="0" smtClean="0"/>
              <a:t>1. 2</a:t>
            </a:r>
          </a:p>
          <a:p>
            <a:pPr marL="514350" indent="-514350">
              <a:buNone/>
            </a:pPr>
            <a:r>
              <a:rPr lang="ru-RU" dirty="0" smtClean="0"/>
              <a:t>2. Один из моих друзей прошел мимо.</a:t>
            </a:r>
          </a:p>
          <a:p>
            <a:pPr marL="514350" indent="-514350">
              <a:buNone/>
            </a:pPr>
            <a:r>
              <a:rPr lang="ru-RU" dirty="0" smtClean="0"/>
              <a:t>3. 5</a:t>
            </a:r>
          </a:p>
          <a:p>
            <a:pPr marL="514350" indent="-514350">
              <a:buNone/>
            </a:pPr>
            <a:r>
              <a:rPr lang="ru-RU" dirty="0" smtClean="0"/>
              <a:t>4. Мы помогали идти</a:t>
            </a:r>
          </a:p>
          <a:p>
            <a:pPr marL="514350" indent="-514350">
              <a:buNone/>
            </a:pPr>
            <a:r>
              <a:rPr lang="ru-RU" dirty="0" smtClean="0"/>
              <a:t>5. 3</a:t>
            </a:r>
          </a:p>
          <a:p>
            <a:pPr marL="514350" indent="-514350">
              <a:buNone/>
            </a:pPr>
            <a:r>
              <a:rPr lang="ru-RU" dirty="0" smtClean="0"/>
              <a:t>6. Отец был мечтателем</a:t>
            </a:r>
          </a:p>
          <a:p>
            <a:pPr marL="514350" indent="-514350">
              <a:buNone/>
            </a:pPr>
            <a:r>
              <a:rPr lang="ru-RU" dirty="0" smtClean="0"/>
              <a:t>7. 2</a:t>
            </a:r>
          </a:p>
          <a:p>
            <a:pPr marL="514350" indent="-514350">
              <a:buNone/>
            </a:pPr>
            <a:r>
              <a:rPr lang="ru-RU" dirty="0" smtClean="0"/>
              <a:t>8. Автор остается верен</a:t>
            </a:r>
          </a:p>
          <a:p>
            <a:pPr marL="514350" indent="-514350">
              <a:buNone/>
            </a:pPr>
            <a:r>
              <a:rPr lang="ru-RU" dirty="0" smtClean="0"/>
              <a:t>9. 4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Виды сказуемого</a:t>
            </a:r>
          </a:p>
        </p:txBody>
      </p:sp>
      <p:graphicFrame>
        <p:nvGraphicFramePr>
          <p:cNvPr id="10246" name="Organization Chart 6"/>
          <p:cNvGraphicFramePr>
            <a:graphicFrameLocks/>
          </p:cNvGraphicFramePr>
          <p:nvPr>
            <p:ph type="dgm" idx="1"/>
          </p:nvPr>
        </p:nvGraphicFramePr>
        <p:xfrm>
          <a:off x="912813" y="1589088"/>
          <a:ext cx="7704137" cy="4464050"/>
        </p:xfrm>
        <a:graphic>
          <a:graphicData uri="http://schemas.openxmlformats.org/drawingml/2006/compatibility">
            <com:legacyDrawing xmlns:com="http://schemas.openxmlformats.org/drawingml/2006/compatibility" spid="_x0000_s1024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10. 4</a:t>
            </a:r>
          </a:p>
          <a:p>
            <a:pPr>
              <a:buNone/>
            </a:pPr>
            <a:r>
              <a:rPr lang="ru-RU" dirty="0" smtClean="0"/>
              <a:t>11. Круги становятся слабее</a:t>
            </a:r>
          </a:p>
          <a:p>
            <a:pPr>
              <a:buNone/>
            </a:pPr>
            <a:r>
              <a:rPr lang="ru-RU" dirty="0" smtClean="0"/>
              <a:t>12. 3</a:t>
            </a:r>
          </a:p>
          <a:p>
            <a:pPr>
              <a:buNone/>
            </a:pPr>
            <a:r>
              <a:rPr lang="ru-RU" dirty="0" smtClean="0"/>
              <a:t>13. Три опасности существуют</a:t>
            </a:r>
          </a:p>
          <a:p>
            <a:pPr>
              <a:buNone/>
            </a:pPr>
            <a:r>
              <a:rPr lang="ru-RU" dirty="0" smtClean="0"/>
              <a:t>14. 4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4800" dirty="0" smtClean="0"/>
              <a:t>tanya-eclat@rambler.ru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Внимание!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8662" y="1214422"/>
            <a:ext cx="7772400" cy="4530725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endParaRPr lang="en-US" dirty="0"/>
          </a:p>
          <a:p>
            <a:pPr algn="ctr">
              <a:buFont typeface="Wingdings" pitchFamily="2" charset="2"/>
              <a:buNone/>
            </a:pPr>
            <a:endParaRPr lang="ru-RU" sz="4400" dirty="0"/>
          </a:p>
          <a:p>
            <a:pPr algn="ctr">
              <a:buFont typeface="Wingdings" pitchFamily="2" charset="2"/>
              <a:buNone/>
            </a:pPr>
            <a:r>
              <a:rPr lang="ru-RU" sz="4400" dirty="0" smtClean="0">
                <a:solidFill>
                  <a:schemeClr val="hlink"/>
                </a:solidFill>
              </a:rPr>
              <a:t>СОСТАВНОЕ </a:t>
            </a:r>
            <a:endParaRPr lang="ru-RU" sz="4400" dirty="0">
              <a:solidFill>
                <a:schemeClr val="hlink"/>
              </a:solidFill>
            </a:endParaRPr>
          </a:p>
          <a:p>
            <a:pPr algn="ctr">
              <a:buFont typeface="Wingdings" pitchFamily="2" charset="2"/>
              <a:buNone/>
            </a:pPr>
            <a:r>
              <a:rPr lang="ru-RU" sz="4400" dirty="0" smtClean="0">
                <a:solidFill>
                  <a:schemeClr val="hlink"/>
                </a:solidFill>
              </a:rPr>
              <a:t>ИМЕННОЕ СКАЗУЕМОЕ</a:t>
            </a:r>
            <a:r>
              <a:rPr lang="ru-RU" sz="4400" dirty="0" smtClean="0"/>
              <a:t> </a:t>
            </a:r>
            <a:r>
              <a:rPr lang="ru-RU" sz="4400" dirty="0"/>
              <a:t>– </a:t>
            </a:r>
          </a:p>
          <a:p>
            <a:pPr algn="ctr">
              <a:buFont typeface="Wingdings" pitchFamily="2" charset="2"/>
              <a:buNone/>
            </a:pPr>
            <a:r>
              <a:rPr lang="ru-RU" sz="4400" dirty="0"/>
              <a:t>СИС.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800"/>
              <a:t>На какие вопросы отвечает Составное Именное Сказуемое?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endParaRPr lang="ru-RU" sz="3600" dirty="0"/>
          </a:p>
          <a:p>
            <a:pPr algn="ctr">
              <a:buFont typeface="Wingdings" pitchFamily="2" charset="2"/>
              <a:buNone/>
            </a:pPr>
            <a:endParaRPr lang="ru-RU" sz="3600" dirty="0"/>
          </a:p>
          <a:p>
            <a:pPr algn="ctr">
              <a:buFont typeface="Wingdings" pitchFamily="2" charset="2"/>
              <a:buNone/>
            </a:pPr>
            <a:r>
              <a:rPr lang="ru-RU" sz="3600" dirty="0"/>
              <a:t>Что такое предмет?</a:t>
            </a:r>
          </a:p>
          <a:p>
            <a:pPr algn="ctr">
              <a:buFont typeface="Wingdings" pitchFamily="2" charset="2"/>
              <a:buNone/>
            </a:pPr>
            <a:r>
              <a:rPr lang="ru-RU" sz="3600" dirty="0"/>
              <a:t>Каков он?</a:t>
            </a:r>
          </a:p>
          <a:p>
            <a:pPr algn="ctr">
              <a:buFont typeface="Wingdings" pitchFamily="2" charset="2"/>
              <a:buNone/>
            </a:pPr>
            <a:r>
              <a:rPr lang="ru-RU" sz="3600" dirty="0"/>
              <a:t>и т.п.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7E5137E-BF4E-4174-BD62-1330AD16B1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F7E5137E-BF4E-4174-BD62-1330AD16B1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F2C3A45-4B0B-4DB7-9DE5-4394933295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5F2C3A45-4B0B-4DB7-9DE5-4394933295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6000BE0-2697-44D2-8733-011C9E8B4F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dgm id="{F6000BE0-2697-44D2-8733-011C9E8B4F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8926307-FC8A-45D9-BDC2-08C69E3400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graphicEl>
                                              <a:dgm id="{48926307-FC8A-45D9-BDC2-08C69E3400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DB2D54B-8A39-42A9-B7C5-941F938198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graphicEl>
                                              <a:dgm id="{FDB2D54B-8A39-42A9-B7C5-941F9381986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857356" y="0"/>
            <a:ext cx="5643602" cy="13716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FF00"/>
                </a:solidFill>
              </a:rPr>
              <a:t>Именная часть может быть выражена</a:t>
            </a:r>
            <a:endParaRPr lang="ru-RU" sz="3600" b="1" dirty="0">
              <a:solidFill>
                <a:srgbClr val="FFFF0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6929454" y="1428736"/>
            <a:ext cx="1928826" cy="12192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tx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Местоимение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2857488" y="5143512"/>
            <a:ext cx="3357586" cy="13716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tx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Недели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мое </a:t>
            </a:r>
            <a:r>
              <a:rPr lang="ru-RU" sz="2000" b="1" dirty="0" err="1" smtClean="0">
                <a:solidFill>
                  <a:srgbClr val="002060"/>
                </a:solidFill>
              </a:rPr>
              <a:t>словосоче</a:t>
            </a:r>
            <a:endParaRPr lang="ru-RU" sz="20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000" b="1" dirty="0" err="1" smtClean="0">
                <a:solidFill>
                  <a:srgbClr val="002060"/>
                </a:solidFill>
              </a:rPr>
              <a:t>тание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6643702" y="2786058"/>
            <a:ext cx="1890714" cy="12192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tx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Наречие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5572132" y="4000504"/>
            <a:ext cx="2000264" cy="12954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tx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 smtClean="0">
                <a:solidFill>
                  <a:srgbClr val="002060"/>
                </a:solidFill>
              </a:rPr>
              <a:t>Причас</a:t>
            </a:r>
            <a:endParaRPr lang="ru-RU" sz="20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000" b="1" dirty="0" err="1" smtClean="0">
                <a:solidFill>
                  <a:srgbClr val="002060"/>
                </a:solidFill>
              </a:rPr>
              <a:t>тие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1500166" y="3962400"/>
            <a:ext cx="2233634" cy="13716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tx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Имя числительное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642910" y="2590800"/>
            <a:ext cx="2176490" cy="12954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tx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Имя прилагательное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214282" y="1066800"/>
            <a:ext cx="2000264" cy="12954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tx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 Имя существительное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СИС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Гл-связка  </a:t>
            </a:r>
            <a:r>
              <a:rPr lang="ru-RU" dirty="0" smtClean="0">
                <a:solidFill>
                  <a:srgbClr val="0070C0"/>
                </a:solidFill>
              </a:rPr>
              <a:t>              </a:t>
            </a:r>
            <a:r>
              <a:rPr lang="ru-RU" b="1" dirty="0" smtClean="0">
                <a:solidFill>
                  <a:srgbClr val="0070C0"/>
                </a:solidFill>
              </a:rPr>
              <a:t>+            именная часть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Был </a:t>
            </a:r>
            <a:r>
              <a:rPr lang="ru-RU" dirty="0" smtClean="0"/>
              <a:t>(кем?)                             учителем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Буду</a:t>
            </a:r>
            <a:r>
              <a:rPr lang="ru-RU" dirty="0" smtClean="0"/>
              <a:t> (кем?)                             врачом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Кажется</a:t>
            </a:r>
            <a:r>
              <a:rPr lang="ru-RU" dirty="0" smtClean="0"/>
              <a:t> (каким?)                    нелепым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Стал</a:t>
            </a:r>
            <a:r>
              <a:rPr lang="ru-RU" dirty="0" smtClean="0"/>
              <a:t> (каким?)                          взрослым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Сделался</a:t>
            </a:r>
            <a:r>
              <a:rPr lang="ru-RU" dirty="0" smtClean="0"/>
              <a:t> (каким?)                  интересным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Ходил</a:t>
            </a:r>
            <a:r>
              <a:rPr lang="ru-RU" dirty="0" smtClean="0"/>
              <a:t> (какой?)                         веселый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Ушла</a:t>
            </a:r>
            <a:r>
              <a:rPr lang="ru-RU" dirty="0" smtClean="0"/>
              <a:t> (какая?)                           грустная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лои">
  <a:themeElements>
    <a:clrScheme name="Слои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Слои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лои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320</TotalTime>
  <Words>1182</Words>
  <Application>Microsoft Office PowerPoint</Application>
  <PresentationFormat>Экран (4:3)</PresentationFormat>
  <Paragraphs>221</Paragraphs>
  <Slides>41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5" baseType="lpstr">
      <vt:lpstr>Arial</vt:lpstr>
      <vt:lpstr>Times New Roman</vt:lpstr>
      <vt:lpstr>Wingdings</vt:lpstr>
      <vt:lpstr>Слои</vt:lpstr>
      <vt:lpstr>Слайд 1</vt:lpstr>
      <vt:lpstr>Предисловие</vt:lpstr>
      <vt:lpstr> Что такое «грамматическая основа предложения»? </vt:lpstr>
      <vt:lpstr>Виды сказуемого</vt:lpstr>
      <vt:lpstr>Внимание!</vt:lpstr>
      <vt:lpstr>На какие вопросы отвечает Составное Именное Сказуемое? </vt:lpstr>
      <vt:lpstr>Слайд 7</vt:lpstr>
      <vt:lpstr>Слайд 8</vt:lpstr>
      <vt:lpstr>СИС</vt:lpstr>
      <vt:lpstr>Чем может быть выражен глагол-связка?</vt:lpstr>
      <vt:lpstr>Слайд 11</vt:lpstr>
      <vt:lpstr>Чем может быть выражен глагол-связка? (продолжение)</vt:lpstr>
      <vt:lpstr>Чем может быть выражен глагол-связка? (продолжение)</vt:lpstr>
      <vt:lpstr>Чем может быть выражен глагол-связка? (продолжение)</vt:lpstr>
      <vt:lpstr>Выпишите грамматическую основу предложения.</vt:lpstr>
      <vt:lpstr>Выпишите грамматическую основу предложения.</vt:lpstr>
      <vt:lpstr>Выпишите грамматическую основу предложения.</vt:lpstr>
      <vt:lpstr>Выпишите грамматическую основу предложения.</vt:lpstr>
      <vt:lpstr>Чем может быть выражена именная часть? (продолжение)</vt:lpstr>
      <vt:lpstr>Чем может быть выражена именная часть? (конец)</vt:lpstr>
      <vt:lpstr>Внимание!</vt:lpstr>
      <vt:lpstr>На какие вопросы отвечает Составное Глагольное Сказуемое? </vt:lpstr>
      <vt:lpstr>СГС = </vt:lpstr>
      <vt:lpstr>ЛИЧ. ФОРМА ВСПОМ. ГЛ. + НФГ</vt:lpstr>
      <vt:lpstr>ЛИЧ. ФОРМА ВСПОМ. ГЛ. + ФРАЗ. ОБОРОТ</vt:lpstr>
      <vt:lpstr>ЛИЧ. ФОРМА ВСПОМ. ГЛ. +  + НФГ + НФГ</vt:lpstr>
      <vt:lpstr>Выпишите грамматическую основу предложения.</vt:lpstr>
      <vt:lpstr>Выпишите грамматическую основу предложения.</vt:lpstr>
      <vt:lpstr>Укажите количество грамматических основ. Ответ запишите цифрой.</vt:lpstr>
      <vt:lpstr>Укажите количество грамматических основ. Ответ запишите цифрой.</vt:lpstr>
      <vt:lpstr>Укажите количество грамматических основ. Ответ запишите цифрой.</vt:lpstr>
      <vt:lpstr>Укажите количество грамматических основ. Ответ запишите цифрой.</vt:lpstr>
      <vt:lpstr>Укажите количество грамматических основ. Ответ запишите цифрой.</vt:lpstr>
      <vt:lpstr>Укажите количество грамматических основ. Ответ запишите цифрой.</vt:lpstr>
      <vt:lpstr>Укажите количество грамматических основ. Ответ запишите цифрой.</vt:lpstr>
      <vt:lpstr>Укажите количество грамматических основ. Ответ запишите цифрой.</vt:lpstr>
      <vt:lpstr>Укажите количество грамматических основ. Ответ запишите цифрой.</vt:lpstr>
      <vt:lpstr>Укажите количество грамматических основ. Ответ запишите цифрой.</vt:lpstr>
      <vt:lpstr>Ответы</vt:lpstr>
      <vt:lpstr>Ответы</vt:lpstr>
      <vt:lpstr>Слайд 41</vt:lpstr>
    </vt:vector>
  </TitlesOfParts>
  <Company>aaa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Способы выражения сказуемого. Часть 3</dc:title>
  <dc:creator>Marina</dc:creator>
  <cp:lastModifiedBy>Administrator</cp:lastModifiedBy>
  <cp:revision>15</cp:revision>
  <dcterms:created xsi:type="dcterms:W3CDTF">2010-07-28T16:34:04Z</dcterms:created>
  <dcterms:modified xsi:type="dcterms:W3CDTF">2008-03-30T08:53:32Z</dcterms:modified>
</cp:coreProperties>
</file>